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8" r:id="rId3"/>
    <p:sldId id="2270" r:id="rId4"/>
    <p:sldId id="2271" r:id="rId5"/>
    <p:sldId id="2275" r:id="rId6"/>
    <p:sldId id="445" r:id="rId7"/>
    <p:sldId id="444" r:id="rId8"/>
    <p:sldId id="2277" r:id="rId9"/>
    <p:sldId id="441" r:id="rId10"/>
    <p:sldId id="443" r:id="rId11"/>
    <p:sldId id="446" r:id="rId12"/>
    <p:sldId id="2272" r:id="rId13"/>
    <p:sldId id="356" r:id="rId14"/>
    <p:sldId id="437" r:id="rId15"/>
    <p:sldId id="448" r:id="rId16"/>
    <p:sldId id="352" r:id="rId17"/>
    <p:sldId id="449" r:id="rId18"/>
    <p:sldId id="363" r:id="rId19"/>
    <p:sldId id="447" r:id="rId20"/>
    <p:sldId id="450" r:id="rId21"/>
    <p:sldId id="351" r:id="rId22"/>
    <p:sldId id="364" r:id="rId23"/>
    <p:sldId id="425" r:id="rId24"/>
    <p:sldId id="434" r:id="rId25"/>
    <p:sldId id="435" r:id="rId26"/>
    <p:sldId id="432" r:id="rId27"/>
    <p:sldId id="433" r:id="rId28"/>
    <p:sldId id="365" r:id="rId29"/>
    <p:sldId id="426" r:id="rId30"/>
    <p:sldId id="2264" r:id="rId31"/>
    <p:sldId id="366" r:id="rId32"/>
    <p:sldId id="427" r:id="rId33"/>
    <p:sldId id="428" r:id="rId34"/>
    <p:sldId id="2266" r:id="rId35"/>
    <p:sldId id="367" r:id="rId36"/>
    <p:sldId id="429" r:id="rId37"/>
    <p:sldId id="2269" r:id="rId38"/>
    <p:sldId id="2267" r:id="rId39"/>
    <p:sldId id="2268" r:id="rId40"/>
    <p:sldId id="368" r:id="rId41"/>
    <p:sldId id="439" r:id="rId42"/>
    <p:sldId id="440" r:id="rId43"/>
    <p:sldId id="2274" r:id="rId44"/>
    <p:sldId id="358" r:id="rId45"/>
    <p:sldId id="2287" r:id="rId46"/>
    <p:sldId id="2286" r:id="rId47"/>
    <p:sldId id="2285" r:id="rId48"/>
    <p:sldId id="2279" r:id="rId49"/>
    <p:sldId id="357" r:id="rId50"/>
    <p:sldId id="452" r:id="rId51"/>
    <p:sldId id="359" r:id="rId52"/>
    <p:sldId id="360" r:id="rId53"/>
    <p:sldId id="361" r:id="rId54"/>
    <p:sldId id="362" r:id="rId55"/>
    <p:sldId id="454" r:id="rId56"/>
    <p:sldId id="2284" r:id="rId57"/>
    <p:sldId id="2280" r:id="rId58"/>
    <p:sldId id="2281" r:id="rId59"/>
    <p:sldId id="2282" r:id="rId60"/>
    <p:sldId id="2283" r:id="rId61"/>
    <p:sldId id="2273" r:id="rId62"/>
    <p:sldId id="353" r:id="rId63"/>
    <p:sldId id="354" r:id="rId64"/>
    <p:sldId id="451" r:id="rId65"/>
    <p:sldId id="355" r:id="rId66"/>
    <p:sldId id="2259" r:id="rId67"/>
    <p:sldId id="2260" r:id="rId68"/>
    <p:sldId id="2262" r:id="rId69"/>
    <p:sldId id="2263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09D"/>
    <a:srgbClr val="00488F"/>
    <a:srgbClr val="850000"/>
    <a:srgbClr val="0000FF"/>
    <a:srgbClr val="E61020"/>
    <a:srgbClr val="222222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9" autoAdjust="0"/>
    <p:restoredTop sz="88760" autoAdjust="0"/>
  </p:normalViewPr>
  <p:slideViewPr>
    <p:cSldViewPr snapToObjects="1">
      <p:cViewPr varScale="1">
        <p:scale>
          <a:sx n="101" d="100"/>
          <a:sy n="101" d="100"/>
        </p:scale>
        <p:origin x="173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6EF20-56E6-A245-A0C6-FCE94244DF4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B279-24D0-E74F-842C-97E9CC576B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231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C6487-8DF9-0448-87B9-229C629F1A86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3916B-D2F7-E340-96C7-8D932FD23B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91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现代计算机视觉的开端是在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1966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年的一个夏天，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MIT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人工智能实验室成立了，在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60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代，世界上有两个具有前瞻性的人工智能实验室成立，一个在麻省理工，一个在斯坦福，这两个大学绝对是世界上最好的两所大学之一了，人才数不胜数，现代他俩依然是非常厉害的人工智能实验室，包括我们所熟知的李飞飞，安德鲁都在这两个实验室。那么咱们接着讲，就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1966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年的那个夏天，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MIT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的教授准备着手解决视觉问题，他想视觉很简单啊，咱们一个夏天解决它吧，于是成立了夏季暑假工实习，想要一个暑假搞定视觉问题。但是，显然没解决，不过还是产生了很多非常有意义的成果的。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26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传感器的质量、成像时候的环境因素等造成图像质量不理想：如何去除噪声呢？</a:t>
            </a:r>
            <a:r>
              <a:rPr lang="en-US" altLang="zh-CN" dirty="0"/>
              <a:t>Low-rank</a:t>
            </a:r>
            <a:r>
              <a:rPr lang="zh-CN" altLang="en-US" dirty="0"/>
              <a:t>思想是一条路径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3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传感器的质量、成像时候的环境因素等造成图像质量不理想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8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8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95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智慧法律、智能监控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4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33F044F8-6D6D-4692-95F4-8E89BD0D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65E4AB-B0FF-49A3-944C-8F9E38EF558C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E7E825-310D-4C9D-88E4-F82F7D9BBF6A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E78E940-7624-4FC9-86D1-2D88B7A314E6}"/>
              </a:ext>
            </a:extLst>
          </p:cNvPr>
          <p:cNvSpPr/>
          <p:nvPr userDrawn="1"/>
        </p:nvSpPr>
        <p:spPr bwMode="auto">
          <a:xfrm>
            <a:off x="-11627" y="-8131"/>
            <a:ext cx="9155627" cy="904946"/>
          </a:xfrm>
          <a:prstGeom prst="rect">
            <a:avLst/>
          </a:prstGeom>
          <a:solidFill>
            <a:srgbClr val="2426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7028E0-8DED-411C-A418-046525B3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8FBE7A-46C2-41D4-8636-B60225CA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0319" y="365126"/>
            <a:ext cx="2057400" cy="365125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ea"/>
              <a:buAutoNum type="circleNumDbPlain"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Font typeface="+mj-ea"/>
              <a:buNone/>
            </a:pPr>
            <a:fld id="{B261EB77-CCA5-43A6-9BD8-ED82AC968AAB}" type="slidenum">
              <a:rPr lang="zh-CN" altLang="en-US" smtClean="0"/>
              <a:pPr marL="0" indent="0">
                <a:buFont typeface="+mj-ea"/>
                <a:buNone/>
              </a:pPr>
              <a:t>‹#›</a:t>
            </a:fld>
            <a:endParaRPr lang="zh-CN" alt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3E0E59-D6BF-4134-81EA-4D2E034C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E9C5E2-72DF-4F6B-B1BE-2B035C2922DB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CE817EA-4101-4DCE-B1DE-30B06DE93D9D}"/>
              </a:ext>
            </a:extLst>
          </p:cNvPr>
          <p:cNvSpPr txBox="1">
            <a:spLocks/>
          </p:cNvSpPr>
          <p:nvPr userDrawn="1"/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36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90B29-E008-4261-A905-15B702BB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356350"/>
            <a:ext cx="9144000" cy="501649"/>
          </a:xfrm>
          <a:prstGeom prst="rect">
            <a:avLst/>
          </a:prstGeom>
          <a:solidFill>
            <a:srgbClr val="10609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222"/>
              </a:solidFill>
              <a:latin typeface="Genev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0" y="6404028"/>
            <a:ext cx="61722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Geneva"/>
              </a:rPr>
              <a:t>Computer Vision &amp; Pattern Recognition</a:t>
            </a:r>
          </a:p>
          <a:p>
            <a:endParaRPr lang="en-US" dirty="0">
              <a:solidFill>
                <a:schemeClr val="bg1"/>
              </a:solidFill>
              <a:latin typeface="Geneva"/>
            </a:endParaRPr>
          </a:p>
          <a:p>
            <a:endParaRPr lang="en-US" dirty="0">
              <a:solidFill>
                <a:schemeClr val="bg1"/>
              </a:solidFill>
              <a:latin typeface="Genev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7927FD-C557-455B-88FC-CBBA1AF31E9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9788" y="70774"/>
            <a:ext cx="767425" cy="767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0F66D1-C859-4F8A-8977-4DC7B112DA4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3251" y="6371210"/>
            <a:ext cx="1769174" cy="4560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zh.wikipedia.org/wiki/%E6%A0%B8%E7%A3%81%E5%85%B1%E6%8C%A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6.13394.pd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"/>
            <a:ext cx="9144000" cy="838200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chemeClr val="bg1">
                    <a:lumMod val="8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Computer Vision </a:t>
            </a:r>
            <a:r>
              <a:rPr lang="en-US" altLang="zh-CN" sz="2800" b="1">
                <a:solidFill>
                  <a:schemeClr val="bg1">
                    <a:lumMod val="8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&amp;</a:t>
            </a:r>
            <a:r>
              <a:rPr lang="en-US" sz="2800" b="1">
                <a:solidFill>
                  <a:schemeClr val="bg1">
                    <a:lumMod val="8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Pattern Recognition</a:t>
            </a:r>
            <a:endParaRPr lang="en-US" sz="4000" b="1" dirty="0">
              <a:solidFill>
                <a:schemeClr val="bg1">
                  <a:lumMod val="8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zh-CN" altLang="en-US" sz="4400"/>
              <a:t>张长青</a:t>
            </a:r>
            <a:endParaRPr lang="en-US" altLang="zh-CN" sz="4400"/>
          </a:p>
          <a:p>
            <a:r>
              <a:rPr lang="zh-CN" altLang="en-US" sz="4400"/>
              <a:t>天津大学 智能与计算学部</a:t>
            </a: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B053C-A875-46A1-908F-7F5842DCB679}"/>
              </a:ext>
            </a:extLst>
          </p:cNvPr>
          <p:cNvSpPr txBox="1">
            <a:spLocks/>
          </p:cNvSpPr>
          <p:nvPr/>
        </p:nvSpPr>
        <p:spPr>
          <a:xfrm>
            <a:off x="0" y="1752600"/>
            <a:ext cx="9144000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dirty="0"/>
              <a:t>计算机视觉与模式识别</a:t>
            </a:r>
            <a:r>
              <a:rPr lang="zh-CN" altLang="en-US" sz="4800" b="1" dirty="0">
                <a:solidFill>
                  <a:srgbClr val="FF0000"/>
                </a:solidFill>
              </a:rPr>
              <a:t>概述</a:t>
            </a:r>
            <a:endParaRPr lang="en-US" altLang="zh-CN" sz="4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8EE74C-8980-4CDD-9A83-EDD090BA43E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3745B6D9-7372-46F3-89BF-CC0E844D9792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835E46-5701-4C81-922A-8F3BA348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41DB43-37D7-4D2A-B655-034E0724D8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24000" y="1219200"/>
            <a:ext cx="6210300" cy="5103769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822B854-1377-4F03-9734-9083B32E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遥感图像</a:t>
            </a:r>
          </a:p>
        </p:txBody>
      </p:sp>
    </p:spTree>
    <p:extLst>
      <p:ext uri="{BB962C8B-B14F-4D97-AF65-F5344CB8AC3E}">
        <p14:creationId xmlns:p14="http://schemas.microsoft.com/office/powerpoint/2010/main" val="93605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8EE74C-8980-4CDD-9A83-EDD090BA43E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99350677-6AF6-4C84-A6AD-96BFAE11EF9D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835E46-5701-4C81-922A-8F3BA348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A10D29-FF29-493B-AC1D-2E880E108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医学图像</a:t>
            </a:r>
            <a:endParaRPr lang="en-US" sz="3600" dirty="0"/>
          </a:p>
        </p:txBody>
      </p:sp>
      <p:pic>
        <p:nvPicPr>
          <p:cNvPr id="12290" name="Picture 2" descr="A Portable MRI Makes Imaging More Democratic - Scientific American">
            <a:extLst>
              <a:ext uri="{FF2B5EF4-FFF2-40B4-BE49-F238E27FC236}">
                <a16:creationId xmlns:a16="http://schemas.microsoft.com/office/drawing/2014/main" id="{A53D7B5C-2900-46D6-ADF2-EFD908FCE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629400" cy="45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RI Systems &amp;amp; Solutions | Philips Healthcare">
            <a:extLst>
              <a:ext uri="{FF2B5EF4-FFF2-40B4-BE49-F238E27FC236}">
                <a16:creationId xmlns:a16="http://schemas.microsoft.com/office/drawing/2014/main" id="{FECAC045-79EE-42F5-B797-902C04ED4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51" y="142580"/>
            <a:ext cx="3401962" cy="191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4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FE4B9-A3CF-C2DC-2D72-2FB76728B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0FB0-F189-0029-ECEB-9B90D276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什么是计算机视觉？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DA08B-3740-CE6B-0A0D-21E4E2286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E5903B-81EE-47C1-B7F6-C6DBBA124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2097135"/>
            <a:ext cx="5715000" cy="36545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B3AD16-F38C-4B99-82CF-FD2780F5119C}"/>
              </a:ext>
            </a:extLst>
          </p:cNvPr>
          <p:cNvSpPr txBox="1"/>
          <p:nvPr/>
        </p:nvSpPr>
        <p:spPr>
          <a:xfrm>
            <a:off x="1524000" y="1153914"/>
            <a:ext cx="5867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Origins of computer vision</a:t>
            </a:r>
          </a:p>
          <a:p>
            <a:pPr algn="ctr"/>
            <a:r>
              <a:rPr lang="en-US" altLang="zh-CN" sz="2800" dirty="0"/>
              <a:t>(</a:t>
            </a:r>
            <a:r>
              <a:rPr lang="zh-CN" altLang="en-US" sz="2800" dirty="0"/>
              <a:t>起源</a:t>
            </a:r>
            <a:r>
              <a:rPr lang="en-US" altLang="zh-CN" sz="2800" dirty="0"/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3B4AC-39E7-4F6B-8636-6A1501980942}"/>
              </a:ext>
            </a:extLst>
          </p:cNvPr>
          <p:cNvSpPr txBox="1"/>
          <p:nvPr/>
        </p:nvSpPr>
        <p:spPr>
          <a:xfrm>
            <a:off x="76200" y="5862935"/>
            <a:ext cx="571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u="none" strike="noStrike" baseline="0" dirty="0">
                <a:highlight>
                  <a:srgbClr val="FFFF00"/>
                </a:highlight>
                <a:latin typeface="Calibri" panose="020F0502020204030204" pitchFamily="34" charset="0"/>
              </a:rPr>
              <a:t>MIT undergraduate summer project </a:t>
            </a:r>
            <a:r>
              <a:rPr lang="en-US" altLang="zh-CN" sz="2400" dirty="0">
                <a:highlight>
                  <a:srgbClr val="FFFF00"/>
                </a:highlight>
                <a:latin typeface="Calibri" panose="020F0502020204030204" pitchFamily="34" charset="0"/>
              </a:rPr>
              <a:t>(1966)</a:t>
            </a:r>
            <a:endParaRPr lang="zh-CN" altLang="en-US" sz="2400" dirty="0">
              <a:highlight>
                <a:srgbClr val="FFFF00"/>
              </a:highlight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46D557D-7CA0-43D3-8C48-33323E8B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616" y="4116923"/>
            <a:ext cx="3398384" cy="167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IT offers 4 free online courses for Python programmers | TechGig">
            <a:extLst>
              <a:ext uri="{FF2B5EF4-FFF2-40B4-BE49-F238E27FC236}">
                <a16:creationId xmlns:a16="http://schemas.microsoft.com/office/drawing/2014/main" id="{8AC7FF7D-2A42-4D27-B143-360EC84B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27" y="1752600"/>
            <a:ext cx="2999746" cy="18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442687-BD89-4401-B894-053B574F4EC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C02C4724-32D8-48EB-ADD4-03283F80B920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051A7F-BFDA-49E3-9168-BC2629C1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5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804E3B6-F3EB-4EAB-9A72-C11B81D88AF4}"/>
              </a:ext>
            </a:extLst>
          </p:cNvPr>
          <p:cNvSpPr txBox="1"/>
          <p:nvPr/>
        </p:nvSpPr>
        <p:spPr>
          <a:xfrm>
            <a:off x="3638154" y="1941769"/>
            <a:ext cx="1957459" cy="52322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RGB </a:t>
            </a:r>
            <a:r>
              <a:rPr lang="zh-CN" altLang="en-US" sz="2800" dirty="0"/>
              <a:t>传感器</a:t>
            </a:r>
            <a:endParaRPr lang="en-US" sz="2800" dirty="0"/>
          </a:p>
        </p:txBody>
      </p:sp>
      <p:pic>
        <p:nvPicPr>
          <p:cNvPr id="1028" name="Picture 4" descr="RGB色彩传感器工作原理及应用方案分析-消费电子-与非网">
            <a:extLst>
              <a:ext uri="{FF2B5EF4-FFF2-40B4-BE49-F238E27FC236}">
                <a16:creationId xmlns:a16="http://schemas.microsoft.com/office/drawing/2014/main" id="{5610B6DF-6683-4A6A-939E-621CA5B5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322" y="2464989"/>
            <a:ext cx="5538980" cy="22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MS Sensor基础知识之sensor种类和成像原理- 大大通">
            <a:extLst>
              <a:ext uri="{FF2B5EF4-FFF2-40B4-BE49-F238E27FC236}">
                <a16:creationId xmlns:a16="http://schemas.microsoft.com/office/drawing/2014/main" id="{4510B0AC-9902-455A-B6EF-F8F1971D1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1012"/>
            <a:ext cx="3861871" cy="13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42871D-7375-4025-8E65-EF776DC7921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454A9A9E-997A-4EBD-8746-792845342604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5F34A0-7F98-4B72-88C4-CD3DE2B2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0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pic>
        <p:nvPicPr>
          <p:cNvPr id="15364" name="Picture 4" descr="32篇论文、7大事业群，这是腾讯在斯德哥尔摩的AI之夜-阿里云开发者社区">
            <a:extLst>
              <a:ext uri="{FF2B5EF4-FFF2-40B4-BE49-F238E27FC236}">
                <a16:creationId xmlns:a16="http://schemas.microsoft.com/office/drawing/2014/main" id="{C7B805A5-6EA1-4DCD-A52C-A6454471B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" y="1273629"/>
            <a:ext cx="856297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8E5A59-48C5-47C8-BAC7-5A5ADF3488A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7F66A8D0-C943-4537-BA35-9A09F11A1C1A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9ED361-7A54-4A08-A6D4-548CD41D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EB445A-A3F5-42C8-A693-CCE402D5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465900"/>
            <a:ext cx="6781800" cy="2840599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B3A277F3-923B-42E7-9A11-6887E04B54EE}"/>
              </a:ext>
            </a:extLst>
          </p:cNvPr>
          <p:cNvSpPr txBox="1"/>
          <p:nvPr/>
        </p:nvSpPr>
        <p:spPr>
          <a:xfrm>
            <a:off x="1594134" y="5774987"/>
            <a:ext cx="5574731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《</a:t>
            </a:r>
            <a:r>
              <a:rPr lang="en-US" sz="2400" dirty="0"/>
              <a:t>IEEE T</a:t>
            </a:r>
            <a:r>
              <a:rPr lang="en-US" altLang="zh-CN" sz="2400" dirty="0"/>
              <a:t>ransactions on </a:t>
            </a:r>
            <a:r>
              <a:rPr lang="en-US" sz="2400" dirty="0"/>
              <a:t>Image Processing</a:t>
            </a:r>
            <a:r>
              <a:rPr lang="en-US" altLang="zh-CN" sz="2400" dirty="0"/>
              <a:t>》</a:t>
            </a:r>
            <a:endParaRPr 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D39B38-22EF-4206-AF15-37C7D9EC51EF}"/>
              </a:ext>
            </a:extLst>
          </p:cNvPr>
          <p:cNvSpPr txBox="1"/>
          <p:nvPr/>
        </p:nvSpPr>
        <p:spPr>
          <a:xfrm>
            <a:off x="0" y="1467216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</a:rPr>
              <a:t>底层图像处理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FF275-3019-43DD-906D-663A6DF19DD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B91C81AB-BED0-4F90-A5C3-D8BCA921734E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DC710E-F24A-4DF4-A98E-83EE0CBA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7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3A277F3-923B-42E7-9A11-6887E04B54EE}"/>
              </a:ext>
            </a:extLst>
          </p:cNvPr>
          <p:cNvSpPr txBox="1"/>
          <p:nvPr/>
        </p:nvSpPr>
        <p:spPr>
          <a:xfrm>
            <a:off x="1594134" y="5774987"/>
            <a:ext cx="5574731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《</a:t>
            </a:r>
            <a:r>
              <a:rPr lang="en-US" sz="2400" dirty="0"/>
              <a:t>IEEE T</a:t>
            </a:r>
            <a:r>
              <a:rPr lang="en-US" altLang="zh-CN" sz="2400" dirty="0"/>
              <a:t>ransactions on </a:t>
            </a:r>
            <a:r>
              <a:rPr lang="en-US" sz="2400" dirty="0"/>
              <a:t>Image Processing</a:t>
            </a:r>
            <a:r>
              <a:rPr lang="en-US" altLang="zh-CN" sz="2400" dirty="0"/>
              <a:t>》</a:t>
            </a:r>
            <a:endParaRPr 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D39B38-22EF-4206-AF15-37C7D9EC51EF}"/>
              </a:ext>
            </a:extLst>
          </p:cNvPr>
          <p:cNvSpPr txBox="1"/>
          <p:nvPr/>
        </p:nvSpPr>
        <p:spPr>
          <a:xfrm>
            <a:off x="0" y="11430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</a:rPr>
              <a:t>底层图像处理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9220" name="Picture 4" descr="可以实现高倍率超分辨率! PULSE，一种全新的超分辨率方法| AI-SCHOLAR | AI：（人工智能）文章和技术信息媒体">
            <a:extLst>
              <a:ext uri="{FF2B5EF4-FFF2-40B4-BE49-F238E27FC236}">
                <a16:creationId xmlns:a16="http://schemas.microsoft.com/office/drawing/2014/main" id="{925B34F4-195E-4AF0-9841-CABA353F0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44000" cy="38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664F7D-BD6F-4149-BEBC-37DE1AF1416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2F204001-2DE9-4422-97F6-B033438195F8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693AC8-D421-4A8D-9D68-8F7E60E2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42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8C2573-E51F-4382-88E1-6F24F74C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92616"/>
            <a:ext cx="637190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E1108-0333-4C6A-BBC7-FED9ED80809B}"/>
              </a:ext>
            </a:extLst>
          </p:cNvPr>
          <p:cNvSpPr txBox="1"/>
          <p:nvPr/>
        </p:nvSpPr>
        <p:spPr>
          <a:xfrm>
            <a:off x="1295400" y="5774987"/>
            <a:ext cx="7150227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《Pattern Recognition》《</a:t>
            </a:r>
            <a:r>
              <a:rPr lang="en-US" sz="2400" dirty="0"/>
              <a:t>IEEE T</a:t>
            </a:r>
            <a:r>
              <a:rPr lang="en-US" altLang="zh-CN" sz="2400" dirty="0"/>
              <a:t>ransactions on </a:t>
            </a:r>
            <a:r>
              <a:rPr lang="en-US" sz="2400" dirty="0"/>
              <a:t>PAMI</a:t>
            </a:r>
            <a:r>
              <a:rPr lang="en-US" altLang="zh-CN" sz="2400" dirty="0"/>
              <a:t>》</a:t>
            </a:r>
            <a:endParaRPr 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582F3E-5D9D-41B0-9C00-83956629D12E}"/>
              </a:ext>
            </a:extLst>
          </p:cNvPr>
          <p:cNvSpPr txBox="1"/>
          <p:nvPr/>
        </p:nvSpPr>
        <p:spPr>
          <a:xfrm>
            <a:off x="0" y="1467216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</a:rPr>
              <a:t>中层图像处理：目标检测、识别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8B872A-5220-4820-8C90-C573A54D2D9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7BDF6D87-9A99-4D72-B4C3-5F16739C22A6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DE5D5C-B176-4040-B064-CF35AF25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77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582F3E-5D9D-41B0-9C00-83956629D12E}"/>
              </a:ext>
            </a:extLst>
          </p:cNvPr>
          <p:cNvSpPr txBox="1"/>
          <p:nvPr/>
        </p:nvSpPr>
        <p:spPr>
          <a:xfrm>
            <a:off x="0" y="1467216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</a:rPr>
              <a:t>高层视觉：图像语义描述生成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82C764-A9AF-4713-B234-D474F4414BC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1BAE2A11-06BE-499E-8FDD-F052EEECFA5D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E621A-97E8-424C-BE73-C4004D5E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8" name="Picture 4" descr="图像描述生成研究进展">
            <a:extLst>
              <a:ext uri="{FF2B5EF4-FFF2-40B4-BE49-F238E27FC236}">
                <a16:creationId xmlns:a16="http://schemas.microsoft.com/office/drawing/2014/main" id="{AEF9B467-A968-49EA-B3DC-89EB2C95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11848"/>
            <a:ext cx="7010400" cy="243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0ACBD6-18B2-4676-9DF7-E1B864E7E774}"/>
              </a:ext>
            </a:extLst>
          </p:cNvPr>
          <p:cNvSpPr txBox="1"/>
          <p:nvPr/>
        </p:nvSpPr>
        <p:spPr>
          <a:xfrm>
            <a:off x="180975" y="5399943"/>
            <a:ext cx="8810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Li Zhixin, Wei Haiyang, Zhang Canlong, Ma Huifang, Shi Zhongzhi. Research Progress on Image Captioning[J]. Journal of Computer Research and Development, 2021</a:t>
            </a:r>
          </a:p>
        </p:txBody>
      </p:sp>
    </p:spTree>
    <p:extLst>
      <p:ext uri="{BB962C8B-B14F-4D97-AF65-F5344CB8AC3E}">
        <p14:creationId xmlns:p14="http://schemas.microsoft.com/office/powerpoint/2010/main" val="41070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考核与评价</a:t>
            </a:r>
            <a:endParaRPr lang="zh-CN" alt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070B74E5-3602-4747-A306-D99683406EDD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77000" y="6423025"/>
            <a:ext cx="1003300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97033A-6A0E-4841-9516-A6652817D5CB}"/>
              </a:ext>
            </a:extLst>
          </p:cNvPr>
          <p:cNvSpPr txBox="1"/>
          <p:nvPr/>
        </p:nvSpPr>
        <p:spPr>
          <a:xfrm>
            <a:off x="457200" y="1388455"/>
            <a:ext cx="8229600" cy="4991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kern="10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平时成绩占</a:t>
            </a:r>
            <a:r>
              <a:rPr lang="en-US" altLang="zh-CN" sz="2400" b="1" kern="10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20%</a:t>
            </a:r>
            <a:r>
              <a:rPr lang="zh-CN" altLang="zh-CN" sz="2400" b="1" kern="10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：作业、</a:t>
            </a:r>
            <a:r>
              <a:rPr lang="zh-CN" altLang="en-US" sz="24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课堂</a:t>
            </a:r>
            <a:r>
              <a:rPr lang="zh-CN" altLang="zh-CN" sz="2400" b="1" kern="10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b="1" kern="100" dirty="0">
              <a:solidFill>
                <a:srgbClr val="0000FF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kern="100" dirty="0">
                <a:solidFill>
                  <a:srgbClr val="E6102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阅读文献</a:t>
            </a:r>
            <a:r>
              <a:rPr lang="zh-CN" altLang="en-US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：至少</a:t>
            </a:r>
            <a:r>
              <a:rPr lang="en-US" altLang="zh-CN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篇计算机视觉相关文献，并总结其主要创新与不足，进行改进展望；</a:t>
            </a:r>
            <a:r>
              <a:rPr lang="en-US" altLang="zh-CN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【1</a:t>
            </a:r>
            <a:r>
              <a:rPr lang="zh-CN" altLang="en-US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页</a:t>
            </a:r>
            <a:r>
              <a:rPr lang="en-US" altLang="zh-CN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word】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实验作业</a:t>
            </a:r>
            <a:endParaRPr lang="zh-CN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kern="10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实验与课程设计：</a:t>
            </a:r>
            <a:r>
              <a:rPr lang="en-US" altLang="zh-CN" sz="2400" b="1" kern="10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80%</a:t>
            </a:r>
            <a:r>
              <a:rPr lang="zh-CN" altLang="en-US" sz="24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b="1" kern="1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kern="100" dirty="0">
                <a:solidFill>
                  <a:srgbClr val="E6102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改进一个经典工作：</a:t>
            </a:r>
            <a:r>
              <a:rPr lang="zh-CN" altLang="en-US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结合阅读文献（最好基于文献阅读），实现一个微型视觉功能</a:t>
            </a:r>
            <a:r>
              <a:rPr lang="en-US" altLang="zh-CN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Demo</a:t>
            </a:r>
            <a:r>
              <a:rPr lang="zh-CN" altLang="en-US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：标明自己的思考和改进之处。</a:t>
            </a:r>
            <a:endParaRPr lang="en-US" altLang="zh-CN" sz="24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3-5</a:t>
            </a: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页</a:t>
            </a:r>
            <a:r>
              <a:rPr lang="en-US" altLang="zh-CN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2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，强调改进之处</a:t>
            </a:r>
            <a:endParaRPr lang="zh-CN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69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57EAAF-A4D8-4299-9799-205CF28B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BD634E-273F-49EF-8D0E-966E86EA80F5}"/>
              </a:ext>
            </a:extLst>
          </p:cNvPr>
          <p:cNvSpPr txBox="1"/>
          <p:nvPr/>
        </p:nvSpPr>
        <p:spPr>
          <a:xfrm>
            <a:off x="0" y="1467216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</a:rPr>
              <a:t>高层视觉：视频语义描述生成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4C3BBA-D93C-4C11-B867-78D6590E2F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527FA774-1D11-44E0-BD90-9FAAF3590432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BB9CB8-C71D-42C5-8270-3BADE698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VaTEX(Video and TEXt)数据集介绍">
            <a:extLst>
              <a:ext uri="{FF2B5EF4-FFF2-40B4-BE49-F238E27FC236}">
                <a16:creationId xmlns:a16="http://schemas.microsoft.com/office/drawing/2014/main" id="{FC851754-5EC6-4587-AD99-2293E5F4C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9584"/>
            <a:ext cx="9144000" cy="326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D5492D-0B08-4ABE-954D-F5102B4A0C8B}"/>
              </a:ext>
            </a:extLst>
          </p:cNvPr>
          <p:cNvSpPr txBox="1"/>
          <p:nvPr/>
        </p:nvSpPr>
        <p:spPr>
          <a:xfrm>
            <a:off x="1166814" y="5549457"/>
            <a:ext cx="7519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VATEX: A Large-Scale, High-Quality Multilingual Dataset for Video-and-Language Research.</a:t>
            </a:r>
            <a:r>
              <a:rPr lang="zh-CN" altLang="en-US" dirty="0"/>
              <a:t> </a:t>
            </a:r>
            <a:r>
              <a:rPr lang="zh-CN" altLang="en-US" i="1" u="sng" dirty="0">
                <a:solidFill>
                  <a:schemeClr val="accent5"/>
                </a:solidFill>
              </a:rPr>
              <a:t>https://arxiv.org/pdf/1904.03493v2</a:t>
            </a:r>
          </a:p>
        </p:txBody>
      </p:sp>
    </p:spTree>
    <p:extLst>
      <p:ext uri="{BB962C8B-B14F-4D97-AF65-F5344CB8AC3E}">
        <p14:creationId xmlns:p14="http://schemas.microsoft.com/office/powerpoint/2010/main" val="4145447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BA3BC9-CBDA-40CD-B094-A6E0B779EF2E}"/>
              </a:ext>
            </a:extLst>
          </p:cNvPr>
          <p:cNvSpPr txBox="1"/>
          <p:nvPr/>
        </p:nvSpPr>
        <p:spPr>
          <a:xfrm>
            <a:off x="571500" y="2318772"/>
            <a:ext cx="8001000" cy="26776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计算机视觉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Computer vision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）</a:t>
            </a: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是人工智能 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(AI) </a:t>
            </a: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的一个领域，是指让计算机和系统能够从图像、视频和其他视觉输入中获取有意义的信息，并根据该信息采取行动或提供建议。 如果说人工智能赋予计算机思考的能力，那么计算机视觉就是赋予发现、观察和理解的能力。</a:t>
            </a:r>
            <a:endParaRPr lang="zh-CN" altLang="en-US" sz="28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802968-C7EC-47E4-89EC-7CDF9BB2E58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742DCAA6-8CC1-4FC5-BE0B-828F14042031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69D735-75E6-4275-8F94-086DCEEB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8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7260B0-2188-4DA6-86AB-56C72B01B9B4}"/>
              </a:ext>
            </a:extLst>
          </p:cNvPr>
          <p:cNvSpPr txBox="1"/>
          <p:nvPr/>
        </p:nvSpPr>
        <p:spPr>
          <a:xfrm>
            <a:off x="990600" y="1600200"/>
            <a:ext cx="7023980" cy="44012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图像获取</a:t>
            </a:r>
            <a:r>
              <a:rPr lang="zh-CN" altLang="en-US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zh-CN" altLang="en-US" sz="2800" b="1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一幅数字图像是由一个或多个图像传感器产生。</a:t>
            </a: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这里的传感器可以是各种光敏摄像机，包括遥感设备，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射线断层摄影仪，雷达，超声波接收器等。取决于不同的传感器，产生的图片可以是普通的二维图像，三维图组或者一个图像序列。图片的像素值往往对应于光在一个或多个光谱段上的强度（灰度图或彩色图），但也可以是相关的各种物理数据，如声波，电磁波或</a:t>
            </a:r>
            <a:r>
              <a:rPr lang="zh-CN" altLang="en-US" sz="2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核磁共振"/>
              </a:rPr>
              <a:t>核磁共振</a:t>
            </a: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的深度，吸收度或反射度。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F32CDC-0430-4D63-B7B5-CBA65E8DDDF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68FB6145-C42B-4C53-9BCF-E080436114B0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E78906-9B7F-40AD-914B-9DAE3098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0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CB355A-6A44-4315-B408-F50EACF0085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EE6BE673-3F29-4F4E-920B-A41C0229503C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0C0D69-6EDE-4998-B5D6-259B8B79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C61242C-0ACD-419C-974C-D30D5B5AE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13" y="722752"/>
            <a:ext cx="69627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0AC1EEDA-5D4E-4EEF-BAA8-04C3E04AF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813" y="5991665"/>
            <a:ext cx="914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/>
              <a:t>http://www.photoaxe.com/wp-content/uploads/2007/04/camera-sensor.jpg</a:t>
            </a:r>
          </a:p>
        </p:txBody>
      </p:sp>
    </p:spTree>
    <p:extLst>
      <p:ext uri="{BB962C8B-B14F-4D97-AF65-F5344CB8AC3E}">
        <p14:creationId xmlns:p14="http://schemas.microsoft.com/office/powerpoint/2010/main" val="2122181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0B1E4-4E76-43A0-A375-114014E30B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CCB1C726-3E2C-4C73-895A-5889D9338CE3}" type="datetime5">
              <a:rPr lang="zh-CN" altLang="en-US" smtClean="0"/>
              <a:t>2025/3/11</a:t>
            </a:fld>
            <a:endParaRPr lang="en-US" dirty="0"/>
          </a:p>
        </p:txBody>
      </p:sp>
      <p:pic>
        <p:nvPicPr>
          <p:cNvPr id="9218" name="Picture 2" descr="“depth图像”的图片搜索结果">
            <a:extLst>
              <a:ext uri="{FF2B5EF4-FFF2-40B4-BE49-F238E27FC236}">
                <a16:creationId xmlns:a16="http://schemas.microsoft.com/office/drawing/2014/main" id="{8317DE72-6BDE-4F67-B9C2-0715ACFA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1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207EAF-3645-4EFB-A366-F27169696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-3016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B1552D-E54E-4D47-B504-5CC7A1D7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7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C34F5B-0238-4BAD-9252-52380C51B9F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435D218B-2421-4256-8E58-7F865EF89BD2}" type="datetime5">
              <a:rPr lang="zh-CN" altLang="en-US" smtClean="0"/>
              <a:t>2025/3/11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2CEFA3-A251-414B-A55A-5079D6E7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0" y="1123858"/>
            <a:ext cx="4617720" cy="51245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D7DB03-5447-41C8-86DE-802ED7CA5CAD}"/>
              </a:ext>
            </a:extLst>
          </p:cNvPr>
          <p:cNvSpPr txBox="1"/>
          <p:nvPr/>
        </p:nvSpPr>
        <p:spPr>
          <a:xfrm>
            <a:off x="30480" y="2873830"/>
            <a:ext cx="46177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p"/>
            </a:pPr>
            <a:r>
              <a:rPr lang="zh-CN" altLang="en-US" sz="2400" b="1" dirty="0"/>
              <a:t>夜晚环境下可见光信息缺失</a:t>
            </a:r>
          </a:p>
          <a:p>
            <a:pPr marL="342900" lvl="0" indent="-342900">
              <a:buFont typeface="Wingdings" panose="05000000000000000000" pitchFamily="2" charset="2"/>
              <a:buChar char="p"/>
            </a:pPr>
            <a:r>
              <a:rPr lang="zh-CN" altLang="en-US" sz="2400" b="1" dirty="0"/>
              <a:t>红外图像在采集时存在噪声</a:t>
            </a:r>
          </a:p>
          <a:p>
            <a:pPr marL="342900" lvl="0" indent="-342900">
              <a:buFont typeface="Wingdings" panose="05000000000000000000" pitchFamily="2" charset="2"/>
              <a:buChar char="p"/>
            </a:pPr>
            <a:r>
              <a:rPr lang="zh-CN" altLang="en-US" sz="2400" b="1" dirty="0"/>
              <a:t>环境多变且目标密集</a:t>
            </a:r>
          </a:p>
          <a:p>
            <a:pPr marL="342900" lvl="0" indent="-342900">
              <a:buFont typeface="Wingdings" panose="05000000000000000000" pitchFamily="2" charset="2"/>
              <a:buChar char="p"/>
            </a:pPr>
            <a:r>
              <a:rPr lang="zh-CN" altLang="en-US" sz="2400" b="1" dirty="0"/>
              <a:t>目标尺度大小变化较大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88B5E2-7F10-485F-8357-B00D55C5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C3B685-5663-4D55-9568-E2142677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75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6E2C5-23A9-4479-8E6B-49DF32EC51B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66183D4D-68E6-4F5F-8537-574958A1D350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5ED075-4A81-473E-980D-D8CA0215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170" name="Picture 2" descr="“遥感图像”的图片搜索结果">
            <a:extLst>
              <a:ext uri="{FF2B5EF4-FFF2-40B4-BE49-F238E27FC236}">
                <a16:creationId xmlns:a16="http://schemas.microsoft.com/office/drawing/2014/main" id="{AD4AF995-6EE0-45D6-8DD4-54A52779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9" y="1417638"/>
            <a:ext cx="7884441" cy="44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EE421C-A863-4503-AF99-33F68EE0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7324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6E2C5-23A9-4479-8E6B-49DF32EC51B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FB8D4A30-32AC-4C38-8D77-083097730F75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5ED075-4A81-473E-980D-D8CA0215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196" name="Picture 4" descr="“MRI图像”的图片搜索结果">
            <a:extLst>
              <a:ext uri="{FF2B5EF4-FFF2-40B4-BE49-F238E27FC236}">
                <a16:creationId xmlns:a16="http://schemas.microsoft.com/office/drawing/2014/main" id="{84EC74D1-9C08-4B5C-854D-89C976076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47" y="4207510"/>
            <a:ext cx="410500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“MRI图像”的图片搜索结果">
            <a:extLst>
              <a:ext uri="{FF2B5EF4-FFF2-40B4-BE49-F238E27FC236}">
                <a16:creationId xmlns:a16="http://schemas.microsoft.com/office/drawing/2014/main" id="{214D0FD4-0EBD-45D7-ABED-3FBEF6D0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71950"/>
            <a:ext cx="288550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“病理图像”的图片搜索结果">
            <a:extLst>
              <a:ext uri="{FF2B5EF4-FFF2-40B4-BE49-F238E27FC236}">
                <a16:creationId xmlns:a16="http://schemas.microsoft.com/office/drawing/2014/main" id="{DE5742BF-E18F-4F93-8C53-CDFB0BD5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98100"/>
            <a:ext cx="5423098" cy="289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1F88107-467B-48E4-BD71-85265F0C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66572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7260B0-2188-4DA6-86AB-56C72B01B9B4}"/>
              </a:ext>
            </a:extLst>
          </p:cNvPr>
          <p:cNvSpPr txBox="1"/>
          <p:nvPr/>
        </p:nvSpPr>
        <p:spPr>
          <a:xfrm>
            <a:off x="990600" y="1874728"/>
            <a:ext cx="7023980" cy="31085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预处理</a:t>
            </a:r>
            <a:r>
              <a:rPr lang="zh-CN" altLang="en-US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在对图像实施具体的计算机视觉方法来提取某种特定的信息前（图像识别），一种或一些预处理往往被采用来使图像满足后继方法的要求。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平滑去噪来滤除传感器引入的设备噪声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提高对比度来保证实现相关信息可以被检测到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C3A9F6-C397-BF2F-42BA-4834AF3C8D81}"/>
              </a:ext>
            </a:extLst>
          </p:cNvPr>
          <p:cNvSpPr txBox="1"/>
          <p:nvPr/>
        </p:nvSpPr>
        <p:spPr>
          <a:xfrm>
            <a:off x="1676400" y="5415837"/>
            <a:ext cx="601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highlight>
                  <a:srgbClr val="850000"/>
                </a:highlight>
              </a:rPr>
              <a:t>去噪之后是否真的对识别任务有帮助？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192BAD-B255-4A3D-8419-A9AF3B84856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E0098848-E8F5-4979-ABCE-84C0A7D146BE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FDCD3E-49E6-40F7-9525-94EE0D49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CCF689-291B-4E5D-846C-51171CF790B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7C07D9AC-27F9-422C-9BDB-CFD82C544D8D}" type="datetime5">
              <a:rPr lang="zh-CN" altLang="en-US" smtClean="0"/>
              <a:t>2025/3/11</a:t>
            </a:fld>
            <a:endParaRPr lang="en-US" dirty="0"/>
          </a:p>
        </p:txBody>
      </p:sp>
      <p:pic>
        <p:nvPicPr>
          <p:cNvPr id="9222" name="Picture 6" descr="SLIC与目前最优超像素算法的比较SLIC Superpixels Compared to State-of-the-art Superpixel  Methods_战斗蜗牛的专栏-CSDN博客">
            <a:extLst>
              <a:ext uri="{FF2B5EF4-FFF2-40B4-BE49-F238E27FC236}">
                <a16:creationId xmlns:a16="http://schemas.microsoft.com/office/drawing/2014/main" id="{2F4B7FDC-5E55-462C-BFC2-9311DF41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6332"/>
            <a:ext cx="5248348" cy="388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74DB20-6F2C-62F8-944B-A2A76B829B1A}"/>
              </a:ext>
            </a:extLst>
          </p:cNvPr>
          <p:cNvSpPr txBox="1"/>
          <p:nvPr/>
        </p:nvSpPr>
        <p:spPr>
          <a:xfrm>
            <a:off x="0" y="4038600"/>
            <a:ext cx="9144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超像素由一系列位置相邻且颜色、亮度、纹理等特征相似的像素点组成的小区域。这些小区域大多保留了进一步进行图像分割的有效信息，且一般不会破坏图像中物体的边界信息，</a:t>
            </a:r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用少量的超像素代替大量像素表达图像特征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，降低了图像处理的复杂度，一般作为分割算法的预处理步骤。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CDCB70-0F30-CC86-20C0-937104CF6D72}"/>
              </a:ext>
            </a:extLst>
          </p:cNvPr>
          <p:cNvSpPr txBox="1"/>
          <p:nvPr/>
        </p:nvSpPr>
        <p:spPr>
          <a:xfrm>
            <a:off x="5105401" y="949673"/>
            <a:ext cx="36358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用于</a:t>
            </a:r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跟踪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，超像素词袋，</a:t>
            </a:r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医学图像分割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等对分割的速度有要求的应用。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ED3D07-D4BF-4895-9EF2-5A3CE1F7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3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4B00-2A9F-65C0-73B0-76D8FFD0B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1F1B-37F9-64DA-3FAC-F148A6A0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主要内容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E3293-8FA1-CF37-5443-417648841B1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9D14F271-59BA-4A77-A9C8-581D79E1EDBD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3E72B1-AEC5-CF15-108A-6D7590205BC0}"/>
              </a:ext>
            </a:extLst>
          </p:cNvPr>
          <p:cNvSpPr txBox="1"/>
          <p:nvPr/>
        </p:nvSpPr>
        <p:spPr>
          <a:xfrm>
            <a:off x="457200" y="1143000"/>
            <a:ext cx="8229600" cy="456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引子</a:t>
            </a:r>
            <a:endParaRPr lang="en-US" altLang="zh-CN" sz="4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什么是计算机视觉？</a:t>
            </a:r>
            <a:endParaRPr lang="en-US" altLang="zh-CN" sz="4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计算机视觉可以做什么？</a:t>
            </a:r>
            <a:endParaRPr lang="en-US" altLang="zh-CN" sz="4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当前</a:t>
            </a:r>
            <a:r>
              <a:rPr lang="zh-CN" altLang="en-US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计算机视觉热点是什么？</a:t>
            </a:r>
            <a:endParaRPr lang="en-US" altLang="zh-CN" sz="4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计算机视觉的主要挑战是什么？</a:t>
            </a:r>
            <a:endParaRPr lang="en-US" altLang="zh-CN" sz="40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96F29A-9F77-47B9-B5DA-8C7011A9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73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CCF689-291B-4E5D-846C-51171CF790B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F94F0E09-29E7-4750-BDD8-85ADE719C1B1}" type="datetime5">
              <a:rPr lang="zh-CN" altLang="en-US" smtClean="0"/>
              <a:t>2025/3/11</a:t>
            </a:fld>
            <a:endParaRPr lang="en-US" dirty="0"/>
          </a:p>
        </p:txBody>
      </p:sp>
      <p:pic>
        <p:nvPicPr>
          <p:cNvPr id="9218" name="Picture 2" descr="PS-黑夜变白天- 海外教程教程_PS（CC2020） - 虎课网">
            <a:extLst>
              <a:ext uri="{FF2B5EF4-FFF2-40B4-BE49-F238E27FC236}">
                <a16:creationId xmlns:a16="http://schemas.microsoft.com/office/drawing/2014/main" id="{A1A45999-868B-4CEB-A41B-027F98A1D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27" y="3188355"/>
            <a:ext cx="4724400" cy="302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毫秒级图像去噪！新AI系统完美去水印!">
            <a:extLst>
              <a:ext uri="{FF2B5EF4-FFF2-40B4-BE49-F238E27FC236}">
                <a16:creationId xmlns:a16="http://schemas.microsoft.com/office/drawing/2014/main" id="{583C434A-3414-4B8B-8B4A-6A25E49E9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575"/>
            <a:ext cx="5487754" cy="309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515D54C-1443-4463-951E-D741A863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7260B0-2188-4DA6-86AB-56C72B01B9B4}"/>
              </a:ext>
            </a:extLst>
          </p:cNvPr>
          <p:cNvSpPr txBox="1"/>
          <p:nvPr/>
        </p:nvSpPr>
        <p:spPr>
          <a:xfrm>
            <a:off x="990600" y="1600200"/>
            <a:ext cx="7023980" cy="3539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特征提取</a:t>
            </a:r>
            <a:r>
              <a:rPr lang="zh-CN" altLang="en-US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zh-CN" altLang="en-US" sz="2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从图像中提取各种复杂度的特征。例如：</a:t>
            </a:r>
            <a:endParaRPr lang="en-US" altLang="zh-CN" sz="28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线，边缘提取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局部化的特征点检测如边角检测，斑点检测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更复杂的特征可能与图像中的纹理形状或运动有关。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280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ED5D69-B8E0-4911-9A36-8572594D8BA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AA381F74-E826-4CE5-9EF1-73263B892081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AB528D-20D0-496B-AC27-A594EF7E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01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4B1AD0-2546-4DDD-97BD-BD3FEABE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50" name="Picture 2" descr="“边角检测”的图片搜索结果">
            <a:extLst>
              <a:ext uri="{FF2B5EF4-FFF2-40B4-BE49-F238E27FC236}">
                <a16:creationId xmlns:a16="http://schemas.microsoft.com/office/drawing/2014/main" id="{325D001B-FEA8-43C4-B046-1559EDC09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62" y="241297"/>
            <a:ext cx="5416075" cy="534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EB66DD-30C4-26F9-BBD1-C18A4B3CDFEB}"/>
              </a:ext>
            </a:extLst>
          </p:cNvPr>
          <p:cNvSpPr txBox="1"/>
          <p:nvPr/>
        </p:nvSpPr>
        <p:spPr>
          <a:xfrm>
            <a:off x="2133600" y="5770084"/>
            <a:ext cx="462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仿射不变性、尺度不变性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51C09F-3AE6-4D45-828E-F68278B78D5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838AD5A9-FE28-4336-A8C7-A322907D398D}" type="datetime5">
              <a:rPr lang="zh-CN" altLang="en-US" smtClean="0"/>
              <a:t>2025/3/11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57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827E64-51E5-4926-B8DD-AF51D7E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4" name="Picture 2" descr="“边缘检测”的图片搜索结果">
            <a:extLst>
              <a:ext uri="{FF2B5EF4-FFF2-40B4-BE49-F238E27FC236}">
                <a16:creationId xmlns:a16="http://schemas.microsoft.com/office/drawing/2014/main" id="{A7AF7A06-20FE-4F62-8884-2C7AE3F2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6489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07A49B-FF67-4434-8758-8B2549A4C93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AE0F4CBC-621D-4FE5-BCB3-47FDB5601168}" type="datetime5">
              <a:rPr lang="zh-CN" altLang="en-US" smtClean="0"/>
              <a:t>2025/3/11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95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CD2AC0-EC10-42F6-FC56-5EF2E76603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4582E471-12EC-4BD9-9CE9-794FF84BD1B7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E9C1D9-D5C4-19D2-54D3-06D794C5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616E21-1BAD-C6C0-C545-FFA551FE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7110412" cy="533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36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7260B0-2188-4DA6-86AB-56C72B01B9B4}"/>
              </a:ext>
            </a:extLst>
          </p:cNvPr>
          <p:cNvSpPr txBox="1"/>
          <p:nvPr/>
        </p:nvSpPr>
        <p:spPr>
          <a:xfrm>
            <a:off x="1219200" y="1295400"/>
            <a:ext cx="7023980" cy="18158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检测</a:t>
            </a:r>
            <a:r>
              <a:rPr lang="en-US" altLang="zh-CN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CN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分割</a:t>
            </a:r>
            <a:r>
              <a:rPr lang="zh-CN" altLang="en-US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在图像处理过程中，有时会需要对图像进行分割来提取有价值的用于后继处理的部分，例如筛选特征点、分割一或多幅图片中含有特定目标的部分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F8BEF2-8927-EE70-A066-9F33C9392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82" y="3169921"/>
            <a:ext cx="4465615" cy="3153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6CFBFC-3C38-45F9-A3AE-D448AE42459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7E365491-4F00-4FA2-9AB8-CA9965C23AD2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5F4AC4-D9D1-4A2A-B928-D6E40F23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31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156B98-D8D0-465D-B6D0-533B20AA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100" name="Picture 4" descr="“图像分割”的图片搜索结果">
            <a:extLst>
              <a:ext uri="{FF2B5EF4-FFF2-40B4-BE49-F238E27FC236}">
                <a16:creationId xmlns:a16="http://schemas.microsoft.com/office/drawing/2014/main" id="{C39B4FE5-DE90-4BFE-BB4A-C6B2D9A0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4073"/>
            <a:ext cx="4572000" cy="17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“图像分割”的图片搜索结果">
            <a:extLst>
              <a:ext uri="{FF2B5EF4-FFF2-40B4-BE49-F238E27FC236}">
                <a16:creationId xmlns:a16="http://schemas.microsoft.com/office/drawing/2014/main" id="{7F0EF456-97EE-4102-81D2-A55E865B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33400"/>
            <a:ext cx="4208781" cy="157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“图像分割”的图片搜索结果">
            <a:extLst>
              <a:ext uri="{FF2B5EF4-FFF2-40B4-BE49-F238E27FC236}">
                <a16:creationId xmlns:a16="http://schemas.microsoft.com/office/drawing/2014/main" id="{71EC3353-40B5-487E-BB15-A1A9DC39B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09" y="2312424"/>
            <a:ext cx="8780781" cy="361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1E1BB1-FC9D-4E3C-9A9A-2582C072E8B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95EABD30-4260-456C-9F0F-FCF918028D93}" type="datetime5">
              <a:rPr lang="zh-CN" altLang="en-US" smtClean="0"/>
              <a:t>2025/3/11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43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3CB9CDF-1B32-1E46-D0F5-A28F6920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011" y="304800"/>
            <a:ext cx="5745978" cy="45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7C6044-4792-3BB7-8C4D-E02C2501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089" y="3810000"/>
            <a:ext cx="4701822" cy="2378439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CABABB-D9DD-4633-961A-053F859D44F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86D95858-C3A1-4788-B628-19AAFA4BF27D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6C4FEA-AB2A-4098-90ED-08132135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46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0624C-A0D6-FED1-087E-CC4D13BB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小目标监测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36BA99-267D-FD47-2A79-801EFD59D5D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61BD9DE9-DFE7-443D-90BF-8EBB93F438E5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049889-949E-5C40-F3B9-D07E6DF4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CE0721-CAA6-C7AB-AD83-99B87D81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" y="1905000"/>
            <a:ext cx="8915400" cy="319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187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F56C6-B070-61BA-818D-53F164F2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人群计数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999DF4-5CE0-93C5-597B-E598D6BC346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555CDFC5-7F74-4CB0-B92D-B2902D432263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A9F599-5E9C-F58A-08A9-3535F56E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FB171B-383D-579A-5F61-E2CE08F87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67" y="2002047"/>
            <a:ext cx="4511563" cy="285390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D39503-F2D9-41EB-B116-93AFB7C2B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02047"/>
            <a:ext cx="4286985" cy="285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55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0597B-65F0-4DC6-6926-3AC12EE1E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8E65-5777-4FBC-4369-3493ABA2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1905000"/>
          </a:xfrm>
        </p:spPr>
        <p:txBody>
          <a:bodyPr>
            <a:noAutofit/>
          </a:bodyPr>
          <a:lstStyle/>
          <a:p>
            <a:r>
              <a:rPr lang="zh-CN" altLang="en-US" sz="5400" b="1" dirty="0"/>
              <a:t>引子</a:t>
            </a:r>
            <a:r>
              <a:rPr lang="zh-CN" altLang="en-US" sz="5400" dirty="0"/>
              <a:t>：</a:t>
            </a:r>
            <a:br>
              <a:rPr lang="en-US" altLang="zh-CN" sz="5400" dirty="0"/>
            </a:br>
            <a:r>
              <a:rPr lang="zh-CN" altLang="en-US" sz="5400" dirty="0"/>
              <a:t>先直观感受一下计算机视觉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2B6F3-FBFF-24AF-C2FE-BA72A68C3A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5D41E062-9E9E-4E56-BB94-72B0A12C1C49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35C1D-5BA2-E2FD-8A15-462F9581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798" y="6394450"/>
            <a:ext cx="1003300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3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is computer vision?</a:t>
            </a:r>
            <a:endParaRPr 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7260B0-2188-4DA6-86AB-56C72B01B9B4}"/>
              </a:ext>
            </a:extLst>
          </p:cNvPr>
          <p:cNvSpPr txBox="1"/>
          <p:nvPr/>
        </p:nvSpPr>
        <p:spPr>
          <a:xfrm>
            <a:off x="990600" y="1905000"/>
            <a:ext cx="7023980" cy="31085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高级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分析</a:t>
            </a:r>
            <a:r>
              <a:rPr lang="zh-CN" altLang="en-US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到了这一步，数据往往具有很小的数量，例如图像中经先前处理被认为含有目标物体的部分。这时的处理包括：验证得到的数据是否符合前提要求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估测特定系数，比如目标的姿态</a:t>
            </a:r>
            <a:endParaRPr lang="en-US" altLang="zh-CN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目标跟踪</a:t>
            </a:r>
            <a:endParaRPr lang="zh-CN" alt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zh-CN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对目标进行分类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B250CB-BDC3-44E9-A8AD-7CBCCEA8F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2537"/>
            <a:ext cx="256464" cy="3250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49D674-0FB2-4F46-9E04-23109FC496C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C0C72A1B-8884-4A9A-86B0-C148D8A9DAEA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E7B566-A31F-4DE6-BC91-49210855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08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F1E5EC-678D-4E2B-920E-A1DE61BF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050" name="Picture 2" descr="深度学习人体姿态估计_云峰阁-CSDN博客">
            <a:extLst>
              <a:ext uri="{FF2B5EF4-FFF2-40B4-BE49-F238E27FC236}">
                <a16:creationId xmlns:a16="http://schemas.microsoft.com/office/drawing/2014/main" id="{02FAF4DE-6FD8-4C95-9A38-9D8B7C998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57150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34D6F1-95FB-41A6-9DCD-1895F82276FA}"/>
              </a:ext>
            </a:extLst>
          </p:cNvPr>
          <p:cNvSpPr txBox="1"/>
          <p:nvPr/>
        </p:nvSpPr>
        <p:spPr>
          <a:xfrm>
            <a:off x="2209133" y="5344439"/>
            <a:ext cx="461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姿态估计，能做什么？</a:t>
            </a:r>
            <a:endParaRPr lang="zh-CN" altLang="en-US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0FA434-2956-4B2A-A65D-78ADD0E6DD7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0FFE5B33-05F8-4DB0-8110-62EE58063B2D}" type="datetime5">
              <a:rPr lang="zh-CN" altLang="en-US" smtClean="0"/>
              <a:t>2025/3/11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35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详解计算机视觉五大技术：图像分类、对象检测、目标跟踪、语义分割和实例分割..._AI科技大本营-CSDN博客">
            <a:extLst>
              <a:ext uri="{FF2B5EF4-FFF2-40B4-BE49-F238E27FC236}">
                <a16:creationId xmlns:a16="http://schemas.microsoft.com/office/drawing/2014/main" id="{EDC88757-D1CE-45AA-BCA0-6759A048A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2700"/>
            <a:ext cx="91440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9BC8E42-A419-4F22-A244-5BC876FC6DF5}"/>
              </a:ext>
            </a:extLst>
          </p:cNvPr>
          <p:cNvSpPr txBox="1"/>
          <p:nvPr/>
        </p:nvSpPr>
        <p:spPr>
          <a:xfrm>
            <a:off x="2263392" y="5638800"/>
            <a:ext cx="461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目标跟踪，能做什么？</a:t>
            </a:r>
            <a:endParaRPr lang="zh-CN" altLang="en-US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068857-CFC4-43CB-B08F-1E8B784A66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49CF6CC3-73BE-4896-86B5-72D3BB9D576B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5D4C12-E570-466A-AA9D-42638435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40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625C-E9C8-0BE8-421A-8584EB18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DC87-EEEF-AB68-DC81-53FAD77E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计算机视觉可以做那些任务？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CD4EB-6C00-FAE3-ADB6-455559C0FF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78101BE4-FC15-4220-A606-A7CE2C4A4C8E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F0FB2C-78D1-4C25-9B4B-EF2B142C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42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can computer vision do?</a:t>
            </a:r>
            <a:endParaRPr 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5421A2-C4D0-4543-A0E5-332D83D82B84}"/>
              </a:ext>
            </a:extLst>
          </p:cNvPr>
          <p:cNvSpPr txBox="1"/>
          <p:nvPr/>
        </p:nvSpPr>
        <p:spPr>
          <a:xfrm>
            <a:off x="1024464" y="1417638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u="none" strike="noStrike" baseline="0" dirty="0">
                <a:highlight>
                  <a:srgbClr val="FFFF00"/>
                </a:highlight>
                <a:latin typeface="ArialMT"/>
              </a:rPr>
              <a:t>Vision as a recognition system</a:t>
            </a:r>
            <a:endParaRPr lang="zh-CN" altLang="en-US" sz="2400" dirty="0">
              <a:highlight>
                <a:srgbClr val="FFFF00"/>
              </a:highlight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EF3BEA-772D-4838-BBB4-E38A0CBC343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E3D3023B-0893-402B-8674-E7E6AA176A5E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DB1446-C31C-4D99-BC55-125468AA6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AFC7AA-A56D-400F-843A-3EE2CCE1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35704"/>
            <a:ext cx="6358464" cy="37057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F59A8C2-8BED-46CD-8F84-DE1D33EB4366}"/>
              </a:ext>
            </a:extLst>
          </p:cNvPr>
          <p:cNvSpPr txBox="1"/>
          <p:nvPr/>
        </p:nvSpPr>
        <p:spPr>
          <a:xfrm>
            <a:off x="304800" y="5894169"/>
            <a:ext cx="1028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i="0" dirty="0">
                <a:solidFill>
                  <a:srgbClr val="181818"/>
                </a:solidFill>
                <a:effectLst/>
                <a:latin typeface="PingFang SC"/>
              </a:rPr>
              <a:t>基于深度学习的花卉检测与识别系统 </a:t>
            </a:r>
            <a:r>
              <a:rPr lang="zh-CN" altLang="en-US" i="1" u="sng" dirty="0">
                <a:solidFill>
                  <a:schemeClr val="accent5"/>
                </a:solidFill>
              </a:rPr>
              <a:t>https://developer.aliyun.com/article/1194458</a:t>
            </a:r>
          </a:p>
        </p:txBody>
      </p:sp>
    </p:spTree>
    <p:extLst>
      <p:ext uri="{BB962C8B-B14F-4D97-AF65-F5344CB8AC3E}">
        <p14:creationId xmlns:p14="http://schemas.microsoft.com/office/powerpoint/2010/main" val="1508836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can computer vision do?</a:t>
            </a:r>
            <a:endParaRPr 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5421A2-C4D0-4543-A0E5-332D83D82B84}"/>
              </a:ext>
            </a:extLst>
          </p:cNvPr>
          <p:cNvSpPr txBox="1"/>
          <p:nvPr/>
        </p:nvSpPr>
        <p:spPr>
          <a:xfrm>
            <a:off x="1024464" y="1417638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u="none" strike="noStrike" baseline="0" dirty="0">
                <a:highlight>
                  <a:srgbClr val="FFFF00"/>
                </a:highlight>
                <a:latin typeface="ArialMT"/>
              </a:rPr>
              <a:t>Vision for Autopilot</a:t>
            </a:r>
            <a:endParaRPr lang="zh-CN" altLang="en-US" sz="2400" dirty="0">
              <a:highlight>
                <a:srgbClr val="FFFF00"/>
              </a:highlight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EF3BEA-772D-4838-BBB4-E38A0CBC343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E3D3023B-0893-402B-8674-E7E6AA176A5E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DB1446-C31C-4D99-BC55-125468AA6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124" name="Picture 4" descr="特斯拉自动驾驶系统更新，增加识别限速道路标志并控制速度功能">
            <a:extLst>
              <a:ext uri="{FF2B5EF4-FFF2-40B4-BE49-F238E27FC236}">
                <a16:creationId xmlns:a16="http://schemas.microsoft.com/office/drawing/2014/main" id="{BADE15C4-6E86-49D3-AEC7-9833748F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9593"/>
            <a:ext cx="8001000" cy="323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831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can computer vision do?</a:t>
            </a:r>
            <a:endParaRPr 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5421A2-C4D0-4543-A0E5-332D83D82B84}"/>
              </a:ext>
            </a:extLst>
          </p:cNvPr>
          <p:cNvSpPr txBox="1"/>
          <p:nvPr/>
        </p:nvSpPr>
        <p:spPr>
          <a:xfrm>
            <a:off x="4972050" y="1725453"/>
            <a:ext cx="4191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u="none" strike="noStrike" baseline="0" dirty="0">
                <a:highlight>
                  <a:srgbClr val="FFFF00"/>
                </a:highlight>
                <a:latin typeface="ArialMT"/>
              </a:rPr>
              <a:t>Vision as a source of semantic information</a:t>
            </a:r>
            <a:endParaRPr lang="zh-CN" altLang="en-US" sz="2400" dirty="0">
              <a:highlight>
                <a:srgbClr val="FFFF00"/>
              </a:highlight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EF3BEA-772D-4838-BBB4-E38A0CBC343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E3D3023B-0893-402B-8674-E7E6AA176A5E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DB1446-C31C-4D99-BC55-125468AA6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259956-9E82-4ACB-9B11-3D258D27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2" y="1295400"/>
            <a:ext cx="4737298" cy="485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66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can computer vision do?</a:t>
            </a:r>
            <a:endParaRPr 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5421A2-C4D0-4543-A0E5-332D83D82B84}"/>
              </a:ext>
            </a:extLst>
          </p:cNvPr>
          <p:cNvSpPr txBox="1"/>
          <p:nvPr/>
        </p:nvSpPr>
        <p:spPr>
          <a:xfrm>
            <a:off x="1320471" y="1373832"/>
            <a:ext cx="6579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u="none" strike="noStrike" baseline="0" dirty="0">
                <a:highlight>
                  <a:srgbClr val="FFFF00"/>
                </a:highlight>
                <a:latin typeface="ArialMT"/>
              </a:rPr>
              <a:t>Vision as a source of semantic information</a:t>
            </a:r>
            <a:endParaRPr lang="zh-CN" altLang="en-US" sz="2400" dirty="0">
              <a:highlight>
                <a:srgbClr val="FFFF00"/>
              </a:highlight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EF3BEA-772D-4838-BBB4-E38A0CBC343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E3D3023B-0893-402B-8674-E7E6AA176A5E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DB1446-C31C-4D99-BC55-125468AA6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35FB97-CA2E-460A-BB99-2AF770F86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88" y="2071525"/>
            <a:ext cx="7900423" cy="319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75AFF44-911F-46D2-AAB6-1F3EBA2E4ECB}"/>
              </a:ext>
            </a:extLst>
          </p:cNvPr>
          <p:cNvSpPr txBox="1"/>
          <p:nvPr/>
        </p:nvSpPr>
        <p:spPr>
          <a:xfrm>
            <a:off x="84337" y="5427203"/>
            <a:ext cx="8726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0" dirty="0">
                <a:solidFill>
                  <a:srgbClr val="525252"/>
                </a:solidFill>
                <a:effectLst/>
                <a:latin typeface="PingFang SC"/>
              </a:rPr>
              <a:t>[1] Kirillov A, </a:t>
            </a:r>
            <a:r>
              <a:rPr lang="en-US" altLang="zh-CN" sz="1600" b="0" i="0" dirty="0" err="1">
                <a:solidFill>
                  <a:srgbClr val="525252"/>
                </a:solidFill>
                <a:effectLst/>
                <a:latin typeface="PingFang SC"/>
              </a:rPr>
              <a:t>Mintun</a:t>
            </a:r>
            <a:r>
              <a:rPr lang="en-US" altLang="zh-CN" sz="1600" b="0" i="0" dirty="0">
                <a:solidFill>
                  <a:srgbClr val="525252"/>
                </a:solidFill>
                <a:effectLst/>
                <a:latin typeface="PingFang SC"/>
              </a:rPr>
              <a:t> E, Ravi N, et al. Segment anything[J]. </a:t>
            </a:r>
            <a:r>
              <a:rPr lang="en-US" altLang="zh-CN" sz="1600" b="0" i="0" dirty="0" err="1">
                <a:solidFill>
                  <a:srgbClr val="525252"/>
                </a:solidFill>
                <a:effectLst/>
                <a:latin typeface="PingFang SC"/>
              </a:rPr>
              <a:t>arXiv</a:t>
            </a:r>
            <a:r>
              <a:rPr lang="en-US" altLang="zh-CN" sz="1600" b="0" i="0" dirty="0">
                <a:solidFill>
                  <a:srgbClr val="525252"/>
                </a:solidFill>
                <a:effectLst/>
                <a:latin typeface="PingFang SC"/>
              </a:rPr>
              <a:t> preprint arXiv:2304.02643, 2023.</a:t>
            </a:r>
          </a:p>
          <a:p>
            <a:pPr algn="l"/>
            <a:r>
              <a:rPr lang="en-US" altLang="zh-CN" sz="1600" b="0" i="0" dirty="0">
                <a:solidFill>
                  <a:srgbClr val="525252"/>
                </a:solidFill>
                <a:effectLst/>
                <a:latin typeface="PingFang SC"/>
              </a:rPr>
              <a:t>[2] </a:t>
            </a:r>
            <a:r>
              <a:rPr lang="en-US" altLang="zh-CN" sz="1600" b="1" i="0" dirty="0">
                <a:solidFill>
                  <a:srgbClr val="525252"/>
                </a:solidFill>
                <a:effectLst/>
                <a:latin typeface="pingfang SC"/>
              </a:rPr>
              <a:t>Segment-Any-Video </a:t>
            </a:r>
            <a:r>
              <a:rPr lang="en-US" altLang="zh-CN" sz="1600" b="0" i="1" u="sng" dirty="0">
                <a:solidFill>
                  <a:schemeClr val="accent5"/>
                </a:solidFill>
                <a:effectLst/>
                <a:latin typeface="pingfang SC"/>
              </a:rPr>
              <a:t>https://github.com/kadirnar/segment-anything-video</a:t>
            </a:r>
          </a:p>
        </p:txBody>
      </p:sp>
    </p:spTree>
    <p:extLst>
      <p:ext uri="{BB962C8B-B14F-4D97-AF65-F5344CB8AC3E}">
        <p14:creationId xmlns:p14="http://schemas.microsoft.com/office/powerpoint/2010/main" val="1671535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092E-6FC0-4AEB-86C4-0308D4E2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What can computer vision do?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18AD7B-1BF9-4C4C-B22D-732F1E110D0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9A063811-B3BD-4C3F-917F-1BA53DB1B218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D5D6C5-B08E-4F65-A081-F48E860A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CA13A9-BDA1-44E3-85BA-31FF9F9E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7" y="2358385"/>
            <a:ext cx="8797666" cy="33097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97DFE3-8E05-4CB4-8F63-DF2CE15ECC70}"/>
              </a:ext>
            </a:extLst>
          </p:cNvPr>
          <p:cNvSpPr txBox="1"/>
          <p:nvPr/>
        </p:nvSpPr>
        <p:spPr>
          <a:xfrm>
            <a:off x="1714500" y="1268696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highlight>
                  <a:srgbClr val="FFFF00"/>
                </a:highlight>
                <a:latin typeface="Calibri" panose="020F0502020204030204" pitchFamily="34" charset="0"/>
              </a:rPr>
              <a:t>Vision as art worker</a:t>
            </a:r>
            <a:endParaRPr lang="zh-CN" altLang="en-US" sz="2800" dirty="0"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7E56CD-A753-4271-B82B-50199D9206D3}"/>
              </a:ext>
            </a:extLst>
          </p:cNvPr>
          <p:cNvSpPr txBox="1"/>
          <p:nvPr/>
        </p:nvSpPr>
        <p:spPr>
          <a:xfrm>
            <a:off x="609600" y="1897534"/>
            <a:ext cx="6057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无论从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真实度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zh-CN" altLang="en-US" b="1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文字细节</a:t>
            </a:r>
            <a:r>
              <a:rPr lang="zh-CN" altLang="en-US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还原度都几乎无可挑剔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DF6079-BC8D-43F2-9A72-7270E7F69A09}"/>
              </a:ext>
            </a:extLst>
          </p:cNvPr>
          <p:cNvSpPr txBox="1"/>
          <p:nvPr/>
        </p:nvSpPr>
        <p:spPr>
          <a:xfrm>
            <a:off x="4267200" y="5683096"/>
            <a:ext cx="498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From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openai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 DALL·E 2, released on Apr. 23, 2022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542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can computer vision do?</a:t>
            </a:r>
            <a:endParaRPr 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3B4AC-39E7-4F6B-8636-6A1501980942}"/>
              </a:ext>
            </a:extLst>
          </p:cNvPr>
          <p:cNvSpPr txBox="1"/>
          <p:nvPr/>
        </p:nvSpPr>
        <p:spPr>
          <a:xfrm>
            <a:off x="3444910" y="5608893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highlight>
                  <a:srgbClr val="FFFF00"/>
                </a:highlight>
                <a:latin typeface="Calibri" panose="020F0502020204030204" pitchFamily="34" charset="0"/>
              </a:rPr>
              <a:t>Vision as measurement device</a:t>
            </a:r>
            <a:endParaRPr lang="zh-CN" altLang="en-US" sz="2800" dirty="0">
              <a:highlight>
                <a:srgbClr val="FFFF00"/>
              </a:highligh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09FEA9-DF7A-43C7-89DB-7C099067D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19199"/>
            <a:ext cx="3398035" cy="49189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FBB62A-35FA-4850-B6E5-9E9D377A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889" y="1676400"/>
            <a:ext cx="4648200" cy="371475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BFF367-764E-4C27-933D-3E87C592087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E2C0A26F-B8BD-4F2B-923D-96F3321D0A9B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E48040-598C-434D-A2CD-203489D3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4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F0D29-9F20-153C-7E52-EE52762C0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A5D89-B85E-6824-37D4-54C1F8C96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人类视觉 </a:t>
            </a:r>
            <a:r>
              <a:rPr lang="en-US" altLang="zh-CN" dirty="0"/>
              <a:t>VS</a:t>
            </a:r>
            <a:r>
              <a:rPr lang="zh-CN" altLang="en-US" dirty="0"/>
              <a:t> 机器视觉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58E9E-FA74-3BA0-302C-1781807C17C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3C6CF927-54CA-4A9B-AE5A-9387C7246601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632B56-D010-3518-ECAD-A882A826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C85CD7-DDAA-3274-E671-92D71C01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310"/>
            <a:ext cx="9144000" cy="3087380"/>
          </a:xfrm>
          <a:prstGeom prst="rect">
            <a:avLst/>
          </a:prstGeom>
          <a:ln>
            <a:solidFill>
              <a:srgbClr val="222222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713A6C-715E-206B-F08E-9DF22FC4334C}"/>
              </a:ext>
            </a:extLst>
          </p:cNvPr>
          <p:cNvSpPr txBox="1"/>
          <p:nvPr/>
        </p:nvSpPr>
        <p:spPr>
          <a:xfrm>
            <a:off x="2283568" y="5257800"/>
            <a:ext cx="4625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Pipeline of computer vision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E8957B-9955-0658-0782-F780E28FBF05}"/>
              </a:ext>
            </a:extLst>
          </p:cNvPr>
          <p:cNvSpPr txBox="1"/>
          <p:nvPr/>
        </p:nvSpPr>
        <p:spPr>
          <a:xfrm>
            <a:off x="2303023" y="5722202"/>
            <a:ext cx="4625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/>
              <a:t>感知</a:t>
            </a:r>
            <a:r>
              <a:rPr lang="en-US" altLang="zh-CN" sz="2800" b="1" dirty="0"/>
              <a:t>-&gt;</a:t>
            </a:r>
            <a:r>
              <a:rPr lang="zh-CN" altLang="en-US" sz="2800" b="1" dirty="0"/>
              <a:t>理解</a:t>
            </a:r>
            <a:r>
              <a:rPr lang="en-US" altLang="zh-CN" sz="2800" b="1" dirty="0"/>
              <a:t>-&gt;</a:t>
            </a:r>
            <a:r>
              <a:rPr lang="zh-CN" altLang="en-US" sz="2800" b="1" dirty="0"/>
              <a:t>决策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398710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can computer vision do?</a:t>
            </a:r>
            <a:endParaRPr 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1225E9-0E61-4E9F-9690-8CA01F3A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19201"/>
            <a:ext cx="5334000" cy="4903558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5E18E1-7281-4F94-8804-2C7456D2F88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DA255858-F3AB-4D34-ACF5-01EB27B58511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A0F3A7-A277-4CFC-B273-7A81B007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30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can computer vision do?</a:t>
            </a:r>
            <a:endParaRPr lang="en-US" sz="3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3C6C83-5E20-4509-BDCA-EF3DDE41F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16" y="1417638"/>
            <a:ext cx="6766768" cy="46482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A97EB9-9CD9-4CEA-892C-6133C07576F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8102949C-D34D-4459-81D4-FBC332FDBFD6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C5B74-33F3-4673-BE2A-47DC00E1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80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can computer vision do?</a:t>
            </a:r>
            <a:endParaRPr 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FD0E99-11A8-4C3A-989E-B1B3B529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17638"/>
            <a:ext cx="7473142" cy="47244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15BE5B-2392-45B0-AE06-B84CEEA4F0F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A7521AC3-E771-46B2-9EA7-5041388F35E8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74EBC9-DAD0-4D1B-8CB2-7FAD9589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62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can computer vision do?</a:t>
            </a:r>
            <a:endParaRPr 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CE5C96-C43E-4F6D-A246-E21D7B8C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3" y="1323761"/>
            <a:ext cx="6880396" cy="4968413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FB1B34-057F-47FF-91F8-A74FC14006C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BD241B8C-3C8A-4B71-85DE-D86FE5C45479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C97A6C-0427-4BE3-AF2F-4AF6E7349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55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can computer vision do?</a:t>
            </a:r>
            <a:endParaRPr 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F4FB12-C127-41CC-BC5D-F4106A1D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219200"/>
            <a:ext cx="6210300" cy="4566215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4B88A3-F731-439A-AABE-503BFA65EA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1821C22C-D868-490E-92A2-D197FAAD7B97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D3978A-3E46-4BA4-A714-8BA0E99D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7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1B944-B8AC-25A0-1D01-99BF5C72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其他视觉技术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440F17-22DF-58E2-AB46-0CC6A18CF9A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EA00937A-F636-44BD-943B-DEC91849DD5A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E58A8E-F686-5412-58E6-F72C5B7D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D18AA66-8BDF-A539-3C76-F9E389954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6" y="1752600"/>
            <a:ext cx="8488748" cy="3918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517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83C65-BCF5-4A3A-8E62-96B84D43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sz="44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当前</a:t>
            </a:r>
            <a:r>
              <a:rPr lang="zh-CN" altLang="en-US" sz="4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计算机视觉热点是什么？</a:t>
            </a:r>
            <a:br>
              <a:rPr lang="en-US" altLang="zh-CN" sz="4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75FC57-299C-454F-98A6-06C45EC075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ABB4C9B5-9C5B-4721-8BE2-0B307850C1D8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82FA27-DA65-4264-940D-A40EABA81E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37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7C1255F-F116-4F19-B207-9E0A1E04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932" y="2409417"/>
            <a:ext cx="5826712" cy="34230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5908FD-0997-430C-BBAD-D37C91A6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solidFill>
                  <a:srgbClr val="191B1F"/>
                </a:solidFill>
                <a:latin typeface="-apple-system"/>
                <a:ea typeface="微软雅黑" panose="020B0503020204020204" pitchFamily="34" charset="-122"/>
              </a:rPr>
              <a:t>当前计算机视觉热点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41B497-6C99-4DFF-AAA2-4B1AA93514B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9A063811-B3BD-4C3F-917F-1BA53DB1B218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C8439F-B493-482C-9A24-08D1CD35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E6A3F7-126A-4BC7-8CE7-42BC233B76F8}"/>
              </a:ext>
            </a:extLst>
          </p:cNvPr>
          <p:cNvSpPr txBox="1"/>
          <p:nvPr/>
        </p:nvSpPr>
        <p:spPr>
          <a:xfrm>
            <a:off x="428625" y="1752600"/>
            <a:ext cx="4624386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视觉生成</a:t>
            </a: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 model</a:t>
            </a: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人体重建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多模态大语言模型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5908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A5746-985C-4EF3-892E-2F6D54E9E48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9A063811-B3BD-4C3F-917F-1BA53DB1B218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F5AC89-E233-4F81-87C1-FF8084C5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84275C04-D8D7-42C0-B420-8B885E0C2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438462"/>
            <a:ext cx="7587448" cy="1177592"/>
          </a:xfrm>
        </p:spPr>
        <p:txBody>
          <a:bodyPr>
            <a:normAutofit/>
          </a:bodyPr>
          <a:lstStyle/>
          <a:p>
            <a:r>
              <a:rPr lang="zh-CN" altLang="en-US" sz="3200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视觉生成</a:t>
            </a:r>
            <a:r>
              <a:rPr lang="en-US" altLang="zh-CN" sz="3200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(diffusion model) </a:t>
            </a:r>
            <a:r>
              <a:rPr lang="en-US" altLang="zh-CN" sz="2400" i="1" u="sng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text-to-image</a:t>
            </a:r>
            <a:endParaRPr lang="zh-CN" altLang="en-US" sz="3200" i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0AEDB2D-DC64-4484-8CEE-9AEB321E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01" y="2438400"/>
            <a:ext cx="8349448" cy="314111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15E4A16-B10C-45FA-88E6-854519D43A9A}"/>
              </a:ext>
            </a:extLst>
          </p:cNvPr>
          <p:cNvSpPr txBox="1"/>
          <p:nvPr/>
        </p:nvSpPr>
        <p:spPr>
          <a:xfrm>
            <a:off x="561975" y="188435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无论从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真实度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zh-CN" altLang="en-US" b="1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文字细节</a:t>
            </a:r>
            <a:r>
              <a:rPr lang="zh-CN" altLang="en-US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还原度都几乎无可挑剔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BC6AA6-A10C-4A80-9143-C6247B51991F}"/>
              </a:ext>
            </a:extLst>
          </p:cNvPr>
          <p:cNvSpPr txBox="1"/>
          <p:nvPr/>
        </p:nvSpPr>
        <p:spPr>
          <a:xfrm>
            <a:off x="123825" y="5628761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From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openai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 DALL·E 2, released on Apr. 23, 2022 </a:t>
            </a:r>
            <a:r>
              <a:rPr lang="en-US" altLang="zh-CN" b="0" i="1" u="sng" dirty="0">
                <a:solidFill>
                  <a:schemeClr val="accent5"/>
                </a:solidFill>
                <a:effectLst/>
                <a:latin typeface="-apple-system"/>
              </a:rPr>
              <a:t>https://openai.com/index/dall-e-2/</a:t>
            </a:r>
            <a:endParaRPr lang="zh-CN" altLang="en-US" i="1" u="sng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319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A5746-985C-4EF3-892E-2F6D54E9E48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9A063811-B3BD-4C3F-917F-1BA53DB1B218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F5AC89-E233-4F81-87C1-FF8084C5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BBE39C1-9A2D-4547-921F-21E51AF7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1920"/>
            <a:ext cx="7126707" cy="719833"/>
          </a:xfrm>
        </p:spPr>
        <p:txBody>
          <a:bodyPr>
            <a:normAutofit/>
          </a:bodyPr>
          <a:lstStyle/>
          <a:p>
            <a:r>
              <a:rPr lang="en-US" altLang="zh-CN" sz="3600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600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3600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人体重建 </a:t>
            </a:r>
            <a:r>
              <a:rPr lang="en-US" altLang="zh-CN" sz="2800" i="1" u="sng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 to 3D</a:t>
            </a:r>
            <a:endParaRPr lang="zh-CN" altLang="en-US" sz="2800" i="1" u="sng" dirty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CB6BCE-97CB-47B5-8696-6834334073F6}"/>
              </a:ext>
            </a:extLst>
          </p:cNvPr>
          <p:cNvSpPr txBox="1"/>
          <p:nvPr/>
        </p:nvSpPr>
        <p:spPr>
          <a:xfrm>
            <a:off x="152400" y="5500817"/>
            <a:ext cx="7467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From World Lab, Li Fei-Fei, 2024 </a:t>
            </a:r>
            <a:r>
              <a:rPr lang="en-US" altLang="zh-CN" sz="1600" b="0" i="1" u="sng" dirty="0">
                <a:solidFill>
                  <a:schemeClr val="accent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https://www.worldlabs.ai/</a:t>
            </a:r>
            <a:endParaRPr lang="zh-CN" altLang="en-US" sz="1600" i="1" u="sng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EF56926-E61B-484A-A6B3-E1B422906B60}"/>
              </a:ext>
            </a:extLst>
          </p:cNvPr>
          <p:cNvGrpSpPr/>
          <p:nvPr/>
        </p:nvGrpSpPr>
        <p:grpSpPr>
          <a:xfrm>
            <a:off x="414688" y="2034384"/>
            <a:ext cx="3355071" cy="2589867"/>
            <a:chOff x="3561231" y="1639562"/>
            <a:chExt cx="3222839" cy="364953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CF4F55B-5B51-436F-8C23-EF256A4A8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18" r="60472"/>
            <a:stretch/>
          </p:blipFill>
          <p:spPr>
            <a:xfrm>
              <a:off x="3561231" y="2124551"/>
              <a:ext cx="3222839" cy="3164541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C7934C9-05D0-4713-9EBA-235D3F313C5B}"/>
                </a:ext>
              </a:extLst>
            </p:cNvPr>
            <p:cNvSpPr txBox="1"/>
            <p:nvPr/>
          </p:nvSpPr>
          <p:spPr>
            <a:xfrm>
              <a:off x="4390718" y="1639562"/>
              <a:ext cx="213360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 image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A42F97-0B1E-4192-ABCD-F243A82605FD}"/>
              </a:ext>
            </a:extLst>
          </p:cNvPr>
          <p:cNvGrpSpPr/>
          <p:nvPr/>
        </p:nvGrpSpPr>
        <p:grpSpPr>
          <a:xfrm>
            <a:off x="4168699" y="1524001"/>
            <a:ext cx="4746701" cy="3437184"/>
            <a:chOff x="7508329" y="1690688"/>
            <a:chExt cx="4206302" cy="359840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DADE818-9C78-4F5D-A46B-3403B5AE3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11" t="9718"/>
            <a:stretch/>
          </p:blipFill>
          <p:spPr>
            <a:xfrm>
              <a:off x="7508329" y="2124551"/>
              <a:ext cx="4206302" cy="3164541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B2EC99E-5F1A-4C9E-9211-FE2184EE4424}"/>
                </a:ext>
              </a:extLst>
            </p:cNvPr>
            <p:cNvSpPr txBox="1"/>
            <p:nvPr/>
          </p:nvSpPr>
          <p:spPr>
            <a:xfrm>
              <a:off x="9063318" y="169068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3D World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箭头: 右 15">
            <a:extLst>
              <a:ext uri="{FF2B5EF4-FFF2-40B4-BE49-F238E27FC236}">
                <a16:creationId xmlns:a16="http://schemas.microsoft.com/office/drawing/2014/main" id="{D68BDD2A-67B4-4C6C-B091-70B2FA8D1B3E}"/>
              </a:ext>
            </a:extLst>
          </p:cNvPr>
          <p:cNvSpPr/>
          <p:nvPr/>
        </p:nvSpPr>
        <p:spPr>
          <a:xfrm>
            <a:off x="3769759" y="3291033"/>
            <a:ext cx="398940" cy="2759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75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0C5AE-B5F4-4EB8-8542-30EADB23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图像分类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F25405-0856-4B33-8B5A-7566596A7CE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5B8B5632-4C5B-4BC7-82AB-95DD824BA8ED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A7E0B8-F8E1-423A-9E75-AB903D06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42" name="Picture 2" descr="关于图像分类的经典- OFweek人工智能网">
            <a:extLst>
              <a:ext uri="{FF2B5EF4-FFF2-40B4-BE49-F238E27FC236}">
                <a16:creationId xmlns:a16="http://schemas.microsoft.com/office/drawing/2014/main" id="{D6F5CAD1-0BEC-4436-AEAA-B00885A71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8" y="1217839"/>
            <a:ext cx="7829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B5F8A1E-045B-4DA0-6CA5-EF16DA5F4EF0}"/>
              </a:ext>
            </a:extLst>
          </p:cNvPr>
          <p:cNvSpPr txBox="1">
            <a:spLocks/>
          </p:cNvSpPr>
          <p:nvPr/>
        </p:nvSpPr>
        <p:spPr>
          <a:xfrm>
            <a:off x="457200" y="52867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万变不离其宗：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(x)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051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65198D-49FA-4B8E-9FE6-DCA82A21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191B1F"/>
                </a:solidFill>
                <a:latin typeface="-apple-system"/>
                <a:ea typeface="微软雅黑" panose="020B0503020204020204" pitchFamily="34" charset="-122"/>
              </a:rPr>
              <a:t>多模态大语言模型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A5746-985C-4EF3-892E-2F6D54E9E48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9A063811-B3BD-4C3F-917F-1BA53DB1B218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F5AC89-E233-4F81-87C1-FF8084C5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A93BB2-D595-402D-B6A9-87E3B7FF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08" y="1295400"/>
            <a:ext cx="6410325" cy="4424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95ECBC8-C924-4123-8095-3BF2107C8A5B}"/>
              </a:ext>
            </a:extLst>
          </p:cNvPr>
          <p:cNvSpPr txBox="1"/>
          <p:nvPr/>
        </p:nvSpPr>
        <p:spPr>
          <a:xfrm>
            <a:off x="228600" y="1828800"/>
            <a:ext cx="3047631" cy="245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视觉感知任务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粗粒度任务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细粒度任务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文字识别任务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视觉认知任务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推理任务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21FA6E-4E39-430E-8F39-E9CE4AE9E569}"/>
              </a:ext>
            </a:extLst>
          </p:cNvPr>
          <p:cNvSpPr txBox="1"/>
          <p:nvPr/>
        </p:nvSpPr>
        <p:spPr>
          <a:xfrm>
            <a:off x="228600" y="5860573"/>
            <a:ext cx="982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1" u="sng" strike="noStrike" dirty="0">
                <a:solidFill>
                  <a:srgbClr val="224B8D"/>
                </a:solidFill>
                <a:effectLst/>
                <a:latin typeface="Times" panose="02020603050405020304" pitchFamily="18" charset="0"/>
                <a:hlinkClick r:id="rId3"/>
              </a:rPr>
              <a:t>MME: A Comprehensive Evaluation Benchmark for Multimodal Large Language Models</a:t>
            </a:r>
            <a:endParaRPr lang="zh-CN" altLang="en-US" i="1" u="sng" dirty="0"/>
          </a:p>
        </p:txBody>
      </p:sp>
    </p:spTree>
    <p:extLst>
      <p:ext uri="{BB962C8B-B14F-4D97-AF65-F5344CB8AC3E}">
        <p14:creationId xmlns:p14="http://schemas.microsoft.com/office/powerpoint/2010/main" val="1493305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E3425-C913-1C66-44A4-9CF2FE6CA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0C23-6D48-E239-770E-EB1EE77B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为什么计算机视觉存在挑战？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719CD-E0F1-C2EA-207B-3AE7FD4CF02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98FACFDE-995D-4D5B-934E-410D7F2DA896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3FD54-787D-F189-7BDF-1C7481BC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68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 is computer vision difficult?</a:t>
            </a:r>
            <a:endParaRPr 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D3A458-0A44-47F4-9CCE-2A70E275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7086600" cy="4043078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775021-1C77-4CB0-AB2A-639DFB248A2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E4024BA6-F11D-404F-960A-A224A95791BF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1A4C1A-D47F-4715-A692-21991D0F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18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 is computer vision difficult?</a:t>
            </a:r>
            <a:endParaRPr 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C5E86D-3D18-484F-A449-BE8EAAA8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5400"/>
            <a:ext cx="6940541" cy="476968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417900-0292-4E4F-87E6-9C1ADCA9B0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9225D6CF-3275-4D1B-9218-839DAF9E8A64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97ACA1-B481-4B44-992D-EDBE3B85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13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86A87F-4342-4CA7-9FD3-AB88CFD64C0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232EA629-8F6D-4D77-B563-A252BEDD136C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F5CE95-F1B6-4EC5-8148-ACD0619C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587CF7-56D7-4AF6-8D9A-7DA6A638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" y="990600"/>
            <a:ext cx="4590483" cy="2971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D0CD0D-075D-4B30-9F85-3655D465C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4" y="3962400"/>
            <a:ext cx="4606455" cy="233940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80850F-1862-4376-86F2-86D3313D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Why is computer vision difficult?</a:t>
            </a:r>
            <a:endParaRPr lang="en-US" sz="3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024A112-43BF-40E6-909E-1B640EDBF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450295"/>
            <a:ext cx="2362200" cy="46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 is computer vision difficult?</a:t>
            </a:r>
            <a:endParaRPr lang="en-US" sz="3600" dirty="0"/>
          </a:p>
        </p:txBody>
      </p:sp>
      <p:pic>
        <p:nvPicPr>
          <p:cNvPr id="3074" name="Picture 2" descr="“语义鸿沟”的图片搜索结果">
            <a:extLst>
              <a:ext uri="{FF2B5EF4-FFF2-40B4-BE49-F238E27FC236}">
                <a16:creationId xmlns:a16="http://schemas.microsoft.com/office/drawing/2014/main" id="{2C37B73C-04A9-424C-80C6-0D538992C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7704070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9A4814-4CFF-4FE2-92CC-A75B6034F869}"/>
              </a:ext>
            </a:extLst>
          </p:cNvPr>
          <p:cNvSpPr txBox="1"/>
          <p:nvPr/>
        </p:nvSpPr>
        <p:spPr>
          <a:xfrm>
            <a:off x="2148884" y="1719590"/>
            <a:ext cx="4625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Semantic Gap (</a:t>
            </a:r>
            <a:r>
              <a:rPr lang="zh-CN" altLang="en-US" sz="2800" dirty="0"/>
              <a:t>语义鸿沟</a:t>
            </a:r>
            <a:r>
              <a:rPr lang="en-US" altLang="zh-CN" sz="2800" dirty="0"/>
              <a:t>)</a:t>
            </a:r>
          </a:p>
        </p:txBody>
      </p:sp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F1DF52BF-FBF8-47DC-845E-5FB84E3D943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01403EE7-C4A2-4D44-A86B-0139DE0D7E6D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FCCBCD6-05AA-4936-AB7C-9F7EEB1D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35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38C39E-ACEE-D70D-5014-C36A1F04C5D5}"/>
              </a:ext>
            </a:extLst>
          </p:cNvPr>
          <p:cNvSpPr txBox="1">
            <a:spLocks/>
          </p:cNvSpPr>
          <p:nvPr/>
        </p:nvSpPr>
        <p:spPr>
          <a:xfrm>
            <a:off x="1005169" y="2549199"/>
            <a:ext cx="7886700" cy="326350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endParaRPr lang="en-US" altLang="zh-CN" dirty="0"/>
          </a:p>
        </p:txBody>
      </p:sp>
      <p:pic>
        <p:nvPicPr>
          <p:cNvPr id="4" name="Picture 2" descr="http://5b0988e595225.cdn.sohucs.com/images/20190723/0d96e5af1d9b475fb682312209e75aed.jpeg">
            <a:extLst>
              <a:ext uri="{FF2B5EF4-FFF2-40B4-BE49-F238E27FC236}">
                <a16:creationId xmlns:a16="http://schemas.microsoft.com/office/drawing/2014/main" id="{8D65C5B3-CFA2-1D87-8BEE-58F9256D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43" y="1524000"/>
            <a:ext cx="3721157" cy="456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BF4FCC-3078-BD4F-200F-A303F0A45D78}"/>
              </a:ext>
            </a:extLst>
          </p:cNvPr>
          <p:cNvSpPr/>
          <p:nvPr/>
        </p:nvSpPr>
        <p:spPr>
          <a:xfrm>
            <a:off x="0" y="10666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 </a:t>
            </a:r>
            <a:r>
              <a:rPr lang="zh-CN" altLang="en-US" sz="20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年图灵奖得主朱迪亚</a:t>
            </a:r>
            <a:r>
              <a:rPr lang="en-US" altLang="zh-CN" sz="20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珀尔（</a:t>
            </a:r>
            <a:r>
              <a:rPr lang="en-US" altLang="zh-CN" sz="20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Judea Pearl</a:t>
            </a:r>
            <a:r>
              <a:rPr lang="zh-CN" altLang="en-US" sz="20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8" descr="https://ss1.baidu.com/6ONXsjip0QIZ8tyhnq/it/u=1149591124,1330592197&amp;fm=173&amp;app=25&amp;f=JPEG?w=640&amp;h=416&amp;s=BA806ECB56161DD6599CA42B0300F053">
            <a:extLst>
              <a:ext uri="{FF2B5EF4-FFF2-40B4-BE49-F238E27FC236}">
                <a16:creationId xmlns:a16="http://schemas.microsoft.com/office/drawing/2014/main" id="{43DCC04E-9F10-5BB0-2DE5-A5413A02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632" y="1524000"/>
            <a:ext cx="2051085" cy="133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2">
            <a:extLst>
              <a:ext uri="{FF2B5EF4-FFF2-40B4-BE49-F238E27FC236}">
                <a16:creationId xmlns:a16="http://schemas.microsoft.com/office/drawing/2014/main" id="{94195730-8EEB-F18A-6BA3-C27D343E40A4}"/>
              </a:ext>
            </a:extLst>
          </p:cNvPr>
          <p:cNvSpPr txBox="1">
            <a:spLocks/>
          </p:cNvSpPr>
          <p:nvPr/>
        </p:nvSpPr>
        <p:spPr>
          <a:xfrm>
            <a:off x="0" y="97468"/>
            <a:ext cx="8460432" cy="52322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宋体" pitchFamily="2" charset="-122"/>
              </a:rPr>
              <a:t>视觉中的因果</a:t>
            </a:r>
          </a:p>
        </p:txBody>
      </p:sp>
      <p:pic>
        <p:nvPicPr>
          <p:cNvPr id="9218" name="Picture 2" descr="The Book of Why Audiobook By Judea Pearl, Dana Mackenzie cover art">
            <a:extLst>
              <a:ext uri="{FF2B5EF4-FFF2-40B4-BE49-F238E27FC236}">
                <a16:creationId xmlns:a16="http://schemas.microsoft.com/office/drawing/2014/main" id="{505415F8-091E-6AE1-F6AE-219036FBE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23" y="2764983"/>
            <a:ext cx="3263504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731ADD3-D4F0-1E30-F898-C8E9E34CC415}"/>
              </a:ext>
            </a:extLst>
          </p:cNvPr>
          <p:cNvSpPr/>
          <p:nvPr/>
        </p:nvSpPr>
        <p:spPr>
          <a:xfrm>
            <a:off x="5685632" y="3182185"/>
            <a:ext cx="2051084" cy="3263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47C340-1412-4F63-8B28-C4F04337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B4D0-6B0D-445E-AA0D-02363EDD5BDF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EFE33-9195-4895-8562-0A422D75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ea"/>
              <a:buNone/>
            </a:pPr>
            <a:fld id="{B261EB77-CCA5-43A6-9BD8-ED82AC968AAB}" type="slidenum">
              <a:rPr lang="zh-CN" altLang="en-US" smtClean="0"/>
              <a:pPr marL="0" indent="0">
                <a:buFont typeface="+mj-ea"/>
                <a:buNone/>
              </a:pPr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288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0E27B0-4643-6E4B-62F0-7C764AA0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ea"/>
              <a:buNone/>
            </a:pPr>
            <a:fld id="{B261EB77-CCA5-43A6-9BD8-ED82AC968AAB}" type="slidenum">
              <a:rPr lang="zh-CN" altLang="en-US" smtClean="0"/>
              <a:pPr marL="0" indent="0">
                <a:buFont typeface="+mj-ea"/>
                <a:buNone/>
              </a:pPr>
              <a:t>67</a:t>
            </a:fld>
            <a:endParaRPr lang="zh-CN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7A26B3D-C95C-B0D7-DC11-BEE5FE7C3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2" t="9266" r="5378" b="24660"/>
          <a:stretch/>
        </p:blipFill>
        <p:spPr bwMode="auto">
          <a:xfrm>
            <a:off x="502603" y="1652374"/>
            <a:ext cx="2325893" cy="1489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河南沁阳：向翻越护栏交通违法行为叫停-中国搜索河南">
            <a:extLst>
              <a:ext uri="{FF2B5EF4-FFF2-40B4-BE49-F238E27FC236}">
                <a16:creationId xmlns:a16="http://schemas.microsoft.com/office/drawing/2014/main" id="{52048145-4924-6CD0-EB41-296395A20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t="9196" r="10762" b="18169"/>
          <a:stretch/>
        </p:blipFill>
        <p:spPr bwMode="auto">
          <a:xfrm>
            <a:off x="2932733" y="1640540"/>
            <a:ext cx="2312366" cy="1487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6F47D01-9CB7-DF45-2656-1EFD0CD78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8" b="5903"/>
          <a:stretch/>
        </p:blipFill>
        <p:spPr bwMode="auto">
          <a:xfrm>
            <a:off x="5183230" y="1640540"/>
            <a:ext cx="3420537" cy="161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912906-04DD-9761-A199-190447233884}"/>
              </a:ext>
            </a:extLst>
          </p:cNvPr>
          <p:cNvSpPr txBox="1"/>
          <p:nvPr/>
        </p:nvSpPr>
        <p:spPr>
          <a:xfrm>
            <a:off x="-52736" y="1290168"/>
            <a:ext cx="553998" cy="2442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数据不确定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DD9746-E7D0-B82A-96F8-9EAF95EF3E15}"/>
              </a:ext>
            </a:extLst>
          </p:cNvPr>
          <p:cNvSpPr txBox="1"/>
          <p:nvPr/>
        </p:nvSpPr>
        <p:spPr>
          <a:xfrm>
            <a:off x="-52736" y="3787918"/>
            <a:ext cx="553998" cy="16596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模型不确定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30E78B-4983-F989-87C3-DB0009C79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80" y="3729700"/>
            <a:ext cx="3532935" cy="1776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810D04-C6B0-C444-CE0E-84E002E3E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474" y="3735561"/>
            <a:ext cx="3552871" cy="17701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1A2AD4D4-6A66-3B78-E934-6CA74F0B5D88}"/>
              </a:ext>
            </a:extLst>
          </p:cNvPr>
          <p:cNvSpPr txBox="1">
            <a:spLocks/>
          </p:cNvSpPr>
          <p:nvPr/>
        </p:nvSpPr>
        <p:spPr>
          <a:xfrm>
            <a:off x="0" y="97468"/>
            <a:ext cx="8460432" cy="52322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宋体" pitchFamily="2" charset="-122"/>
              </a:rPr>
              <a:t>视觉中的不确定性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3F19BB-87E3-4407-92F4-1B58FF37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29BB-2BEC-4D07-A4B5-03C2481B5046}" type="datetime5">
              <a:rPr lang="zh-CN" altLang="en-US" smtClean="0"/>
              <a:t>2025/3/11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38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2300C0-12C1-6A79-0A6A-4D03794E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ea"/>
              <a:buNone/>
            </a:pPr>
            <a:fld id="{B261EB77-CCA5-43A6-9BD8-ED82AC968AAB}" type="slidenum">
              <a:rPr lang="zh-CN" altLang="en-US" smtClean="0"/>
              <a:pPr marL="0" indent="0">
                <a:buFont typeface="+mj-ea"/>
                <a:buNone/>
              </a:pPr>
              <a:t>68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E7757F-B196-90F8-6A2C-FEB44AA62AC0}"/>
              </a:ext>
            </a:extLst>
          </p:cNvPr>
          <p:cNvSpPr txBox="1"/>
          <p:nvPr/>
        </p:nvSpPr>
        <p:spPr>
          <a:xfrm>
            <a:off x="0" y="6535799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i="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https://www.edn.com/bigdog-robot-a-sensor-based-enhancement-of-human-capabilities/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B905C9-D12A-43C2-0DF5-914DA38C0FA0}"/>
              </a:ext>
            </a:extLst>
          </p:cNvPr>
          <p:cNvSpPr txBox="1"/>
          <p:nvPr/>
        </p:nvSpPr>
        <p:spPr>
          <a:xfrm>
            <a:off x="436165" y="1019022"/>
            <a:ext cx="827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i="0" u="none" strike="noStrike" baseline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Multisensory Robot </a:t>
            </a:r>
            <a:endParaRPr lang="zh-CN" altLang="en-US" sz="2400" b="1" i="0" u="none" strike="noStrike" baseline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7DD354-979F-4D69-C9EF-9B82DFDDF0F2}"/>
              </a:ext>
            </a:extLst>
          </p:cNvPr>
          <p:cNvSpPr txBox="1"/>
          <p:nvPr/>
        </p:nvSpPr>
        <p:spPr>
          <a:xfrm>
            <a:off x="0" y="5695991"/>
            <a:ext cx="9143999" cy="707886"/>
          </a:xfrm>
          <a:prstGeom prst="rect">
            <a:avLst/>
          </a:prstGeom>
          <a:solidFill>
            <a:srgbClr val="C4EFFF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Fifty sensors feed into a computer </a:t>
            </a:r>
            <a:r>
              <a:rPr lang="en-US" altLang="zh-CN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help maintain balance and direction as well as helping the robot recover in the event of a fall or being forced off its intended course.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6E4FF9-D0D7-F265-0B88-65A0ADEF4BD6}"/>
              </a:ext>
            </a:extLst>
          </p:cNvPr>
          <p:cNvSpPr txBox="1"/>
          <p:nvPr/>
        </p:nvSpPr>
        <p:spPr>
          <a:xfrm>
            <a:off x="3872555" y="1029228"/>
            <a:ext cx="5311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u="none" strike="noStrike" baseline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Multisensory Autonomous Car  </a:t>
            </a:r>
            <a:endParaRPr lang="zh-CN" altLang="en-US" sz="2400" b="1" i="0" u="none" strike="noStrike" baseline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05A1F-2DFF-3255-64C6-C2EBB099D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2" y="2160396"/>
            <a:ext cx="4742821" cy="31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7FADC0-B7B3-39BF-5C97-733891BE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39" y="2623632"/>
            <a:ext cx="3988435" cy="223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0B8F596-0FA8-7723-9875-B096D0B7E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91" y="2255803"/>
            <a:ext cx="4444909" cy="293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8ADE8CA9-A22B-A3F7-CD57-128D879CDBA8}"/>
              </a:ext>
            </a:extLst>
          </p:cNvPr>
          <p:cNvSpPr txBox="1">
            <a:spLocks/>
          </p:cNvSpPr>
          <p:nvPr/>
        </p:nvSpPr>
        <p:spPr>
          <a:xfrm>
            <a:off x="0" y="97468"/>
            <a:ext cx="8460432" cy="52322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宋体" pitchFamily="2" charset="-122"/>
              </a:rPr>
              <a:t>视觉中的多模态数据融合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BC8AE252-9391-42D5-92A3-D88D4AD3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828-FAD3-41AC-97DE-7C1D810E2635}" type="datetime5">
              <a:rPr lang="zh-CN" altLang="en-US" smtClean="0"/>
              <a:t>2025/3/11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735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961F2B-EC94-1807-7E56-0591B337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ea"/>
              <a:buNone/>
            </a:pPr>
            <a:fld id="{B261EB77-CCA5-43A6-9BD8-ED82AC968AAB}" type="slidenum">
              <a:rPr lang="zh-CN" altLang="en-US" smtClean="0"/>
              <a:pPr marL="0" indent="0">
                <a:buFont typeface="+mj-ea"/>
                <a:buNone/>
              </a:pPr>
              <a:t>69</a:t>
            </a:fld>
            <a:endParaRPr lang="zh-CN" altLang="en-US" dirty="0"/>
          </a:p>
        </p:txBody>
      </p:sp>
      <p:pic>
        <p:nvPicPr>
          <p:cNvPr id="4" name="Picture 2" descr="preview">
            <a:extLst>
              <a:ext uri="{FF2B5EF4-FFF2-40B4-BE49-F238E27FC236}">
                <a16:creationId xmlns:a16="http://schemas.microsoft.com/office/drawing/2014/main" id="{045B6F87-B08D-0883-F69A-AE6AAEA6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92" y="1842333"/>
            <a:ext cx="4999103" cy="36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A4A7BE-2FD3-202B-88AF-819E86EAE175}"/>
              </a:ext>
            </a:extLst>
          </p:cNvPr>
          <p:cNvSpPr txBox="1"/>
          <p:nvPr/>
        </p:nvSpPr>
        <p:spPr>
          <a:xfrm>
            <a:off x="142874" y="6300617"/>
            <a:ext cx="8810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Acosta JN, Falcone GJ, </a:t>
            </a:r>
            <a:r>
              <a:rPr lang="en-US" altLang="zh-CN" sz="1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Rajpurkar</a:t>
            </a:r>
            <a:r>
              <a:rPr lang="en-US" altLang="zh-CN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P, </a:t>
            </a:r>
            <a:r>
              <a:rPr lang="en-US" altLang="zh-CN" sz="1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Topol</a:t>
            </a:r>
            <a:r>
              <a:rPr lang="en-US" altLang="zh-CN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EJ. </a:t>
            </a:r>
            <a:r>
              <a:rPr lang="en-US" altLang="zh-CN" sz="14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Multimodal biomedical AI</a:t>
            </a:r>
            <a:r>
              <a:rPr lang="en-US" altLang="zh-CN" sz="1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Nat Med. 2022;10.1038/s41591-022-01981-2. doi:10.1038/s41591-022-01981-2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73A5AF-4232-8D54-56CB-3D44D7528342}"/>
              </a:ext>
            </a:extLst>
          </p:cNvPr>
          <p:cNvSpPr txBox="1"/>
          <p:nvPr/>
        </p:nvSpPr>
        <p:spPr>
          <a:xfrm>
            <a:off x="0" y="5806519"/>
            <a:ext cx="9143999" cy="461665"/>
          </a:xfrm>
          <a:prstGeom prst="rect">
            <a:avLst/>
          </a:prstGeom>
          <a:solidFill>
            <a:srgbClr val="C4EFF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Multimodal Imaging (Human Brain/Kidney)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72F900-B089-EE96-3486-005FE8C18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3" y="2974334"/>
            <a:ext cx="3322176" cy="13542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3F7794-136C-1695-FA2E-94A521C23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4" y="1480688"/>
            <a:ext cx="3388659" cy="14507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C069F3-5E9A-F0EC-0E54-370A7350D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3" y="4371455"/>
            <a:ext cx="3322176" cy="1402631"/>
          </a:xfrm>
          <a:prstGeom prst="rect">
            <a:avLst/>
          </a:prstGeom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91E6A8FA-7260-4AAA-A2F8-0984859BB155}"/>
              </a:ext>
            </a:extLst>
          </p:cNvPr>
          <p:cNvSpPr txBox="1">
            <a:spLocks/>
          </p:cNvSpPr>
          <p:nvPr/>
        </p:nvSpPr>
        <p:spPr>
          <a:xfrm>
            <a:off x="0" y="97468"/>
            <a:ext cx="8460432" cy="52322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宋体" pitchFamily="2" charset="-122"/>
              </a:rPr>
              <a:t>视觉中的多模态数据融合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CCBE7E-9271-4223-A977-8028FE56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1484-E9E8-4C33-B57B-F4D6AAF795DF}" type="datetime5">
              <a:rPr lang="zh-CN" altLang="en-US" smtClean="0"/>
              <a:t>2025/3/11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4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0C5AE-B5F4-4EB8-8542-30EADB23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目标检测、识别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F25405-0856-4B33-8B5A-7566596A7CE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6B2B1386-49DB-4A9F-9979-95EF07DC4DCA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A7E0B8-F8E1-423A-9E75-AB903D06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218" name="Picture 2" descr="计算机视觉专题报告：“四小龙”同质化竞争，“海大宇”增长放缓-36氪">
            <a:extLst>
              <a:ext uri="{FF2B5EF4-FFF2-40B4-BE49-F238E27FC236}">
                <a16:creationId xmlns:a16="http://schemas.microsoft.com/office/drawing/2014/main" id="{88D8CDC1-5FAF-46B0-8B87-6FF787F6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604065" cy="429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91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0C5AE-B5F4-4EB8-8542-30EADB23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目标检测、识别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F25405-0856-4B33-8B5A-7566596A7CE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6B2B1386-49DB-4A9F-9979-95EF07DC4DCA}" type="datetime5">
              <a:rPr lang="zh-CN" altLang="en-US" smtClean="0"/>
              <a:t>2025/3/11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A7E0B8-F8E1-423A-9E75-AB903D06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驾驶未来：无信号交叉口自动驾驶引领交通革命，让你尽享悠闲出行_手机 ...">
            <a:extLst>
              <a:ext uri="{FF2B5EF4-FFF2-40B4-BE49-F238E27FC236}">
                <a16:creationId xmlns:a16="http://schemas.microsoft.com/office/drawing/2014/main" id="{6C2C0620-8A32-47A1-ABB7-54DAC9988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9"/>
          <a:stretch/>
        </p:blipFill>
        <p:spPr bwMode="auto">
          <a:xfrm>
            <a:off x="368469" y="1600200"/>
            <a:ext cx="8407061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61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F0BB7F-1BDA-447A-8D0B-4A0FFD45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C073351-A473-433D-963E-18947285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1532163"/>
            <a:ext cx="8831262" cy="408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23CF7047-8241-4276-B20B-71A683B5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视觉应用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ECC39A-B917-4E04-B361-25550A98BBD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/>
          <a:p>
            <a:fld id="{CD48F2B7-5604-45B5-9579-FE2E5D90240C}" type="datetime5">
              <a:rPr lang="zh-CN" altLang="en-US" smtClean="0"/>
              <a:t>2025/3/11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236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25,&quot;width&quot;:10860}"/>
</p:tagLst>
</file>

<file path=ppt/theme/theme1.xml><?xml version="1.0" encoding="utf-8"?>
<a:theme xmlns:a="http://schemas.openxmlformats.org/drawingml/2006/main" name="CS223B_slide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12229</TotalTime>
  <Words>1790</Words>
  <Application>Microsoft Office PowerPoint</Application>
  <PresentationFormat>全屏显示(4:3)</PresentationFormat>
  <Paragraphs>297</Paragraphs>
  <Slides>69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4" baseType="lpstr">
      <vt:lpstr>-apple-system</vt:lpstr>
      <vt:lpstr>ArialMT</vt:lpstr>
      <vt:lpstr>Geneva</vt:lpstr>
      <vt:lpstr>pingfang SC</vt:lpstr>
      <vt:lpstr>pingfang SC</vt:lpstr>
      <vt:lpstr>黑体</vt:lpstr>
      <vt:lpstr>楷体</vt:lpstr>
      <vt:lpstr>宋体</vt:lpstr>
      <vt:lpstr>微软雅黑</vt:lpstr>
      <vt:lpstr>Arial</vt:lpstr>
      <vt:lpstr>Calibri</vt:lpstr>
      <vt:lpstr>Times</vt:lpstr>
      <vt:lpstr>Times New Roman</vt:lpstr>
      <vt:lpstr>Wingdings</vt:lpstr>
      <vt:lpstr>CS223B_slides_template</vt:lpstr>
      <vt:lpstr>Computer Vision &amp; Pattern Recognition</vt:lpstr>
      <vt:lpstr>考核与评价</vt:lpstr>
      <vt:lpstr>主要内容</vt:lpstr>
      <vt:lpstr>引子： 先直观感受一下计算机视觉</vt:lpstr>
      <vt:lpstr>人类视觉 VS 机器视觉</vt:lpstr>
      <vt:lpstr>图像分类</vt:lpstr>
      <vt:lpstr>目标检测、识别</vt:lpstr>
      <vt:lpstr>目标检测、识别</vt:lpstr>
      <vt:lpstr>视觉应用</vt:lpstr>
      <vt:lpstr>遥感图像</vt:lpstr>
      <vt:lpstr>医学图像</vt:lpstr>
      <vt:lpstr>什么是计算机视觉？</vt:lpstr>
      <vt:lpstr>What is computer vision?</vt:lpstr>
      <vt:lpstr>What is computer vision?</vt:lpstr>
      <vt:lpstr>What is computer vision?</vt:lpstr>
      <vt:lpstr>What is computer vision?</vt:lpstr>
      <vt:lpstr>What is computer vision?</vt:lpstr>
      <vt:lpstr>What is computer vision?</vt:lpstr>
      <vt:lpstr>What is computer vision?</vt:lpstr>
      <vt:lpstr>What is computer vision?</vt:lpstr>
      <vt:lpstr>What is computer vision?</vt:lpstr>
      <vt:lpstr>What is computer vision?</vt:lpstr>
      <vt:lpstr>PowerPoint 演示文稿</vt:lpstr>
      <vt:lpstr>What is computer vision?</vt:lpstr>
      <vt:lpstr>What is computer vision?</vt:lpstr>
      <vt:lpstr>What is computer vision?</vt:lpstr>
      <vt:lpstr>What is computer vision?</vt:lpstr>
      <vt:lpstr>What is computer vision?</vt:lpstr>
      <vt:lpstr>PowerPoint 演示文稿</vt:lpstr>
      <vt:lpstr>PowerPoint 演示文稿</vt:lpstr>
      <vt:lpstr>What is computer vision?</vt:lpstr>
      <vt:lpstr>PowerPoint 演示文稿</vt:lpstr>
      <vt:lpstr>PowerPoint 演示文稿</vt:lpstr>
      <vt:lpstr>PowerPoint 演示文稿</vt:lpstr>
      <vt:lpstr>What is computer vision?</vt:lpstr>
      <vt:lpstr>PowerPoint 演示文稿</vt:lpstr>
      <vt:lpstr>PowerPoint 演示文稿</vt:lpstr>
      <vt:lpstr>小目标监测</vt:lpstr>
      <vt:lpstr>人群计数</vt:lpstr>
      <vt:lpstr>What is computer vision?</vt:lpstr>
      <vt:lpstr>PowerPoint 演示文稿</vt:lpstr>
      <vt:lpstr>PowerPoint 演示文稿</vt:lpstr>
      <vt:lpstr>计算机视觉可以做那些任务？</vt:lpstr>
      <vt:lpstr>What can computer vision do?</vt:lpstr>
      <vt:lpstr>What can computer vision do?</vt:lpstr>
      <vt:lpstr>What can computer vision do?</vt:lpstr>
      <vt:lpstr>What can computer vision do?</vt:lpstr>
      <vt:lpstr>What can computer vision do?</vt:lpstr>
      <vt:lpstr>What can computer vision do?</vt:lpstr>
      <vt:lpstr>What can computer vision do?</vt:lpstr>
      <vt:lpstr>What can computer vision do?</vt:lpstr>
      <vt:lpstr>What can computer vision do?</vt:lpstr>
      <vt:lpstr>What can computer vision do?</vt:lpstr>
      <vt:lpstr>What can computer vision do?</vt:lpstr>
      <vt:lpstr>其他视觉技术</vt:lpstr>
      <vt:lpstr>当前计算机视觉热点是什么？ </vt:lpstr>
      <vt:lpstr>当前计算机视觉热点</vt:lpstr>
      <vt:lpstr>视觉生成(diffusion model) text-to-image</vt:lpstr>
      <vt:lpstr>3D场景/人体重建 2D to 3D</vt:lpstr>
      <vt:lpstr>多模态大语言模型</vt:lpstr>
      <vt:lpstr>为什么计算机视觉存在挑战？</vt:lpstr>
      <vt:lpstr>Why is computer vision difficult?</vt:lpstr>
      <vt:lpstr>Why is computer vision difficult?</vt:lpstr>
      <vt:lpstr>Why is computer vision difficult?</vt:lpstr>
      <vt:lpstr>Why is computer vision difficult?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What is CV?</dc:title>
  <dc:creator>feifeili</dc:creator>
  <cp:lastModifiedBy>xinke kong</cp:lastModifiedBy>
  <cp:revision>712</cp:revision>
  <dcterms:created xsi:type="dcterms:W3CDTF">2010-12-21T18:32:41Z</dcterms:created>
  <dcterms:modified xsi:type="dcterms:W3CDTF">2025-03-10T18:39:54Z</dcterms:modified>
</cp:coreProperties>
</file>